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0"/>
  </p:notesMasterIdLst>
  <p:sldIdLst>
    <p:sldId id="546" r:id="rId2"/>
    <p:sldId id="257" r:id="rId3"/>
    <p:sldId id="290" r:id="rId4"/>
    <p:sldId id="548" r:id="rId5"/>
    <p:sldId id="258" r:id="rId6"/>
    <p:sldId id="259" r:id="rId7"/>
    <p:sldId id="260" r:id="rId8"/>
    <p:sldId id="33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340" r:id="rId25"/>
    <p:sldId id="341" r:id="rId26"/>
    <p:sldId id="342" r:id="rId27"/>
    <p:sldId id="344" r:id="rId28"/>
    <p:sldId id="279" r:id="rId29"/>
    <p:sldId id="540" r:id="rId30"/>
    <p:sldId id="539" r:id="rId31"/>
    <p:sldId id="280" r:id="rId32"/>
    <p:sldId id="283" r:id="rId33"/>
    <p:sldId id="284" r:id="rId34"/>
    <p:sldId id="282" r:id="rId35"/>
    <p:sldId id="281" r:id="rId36"/>
    <p:sldId id="285" r:id="rId37"/>
    <p:sldId id="286" r:id="rId38"/>
    <p:sldId id="287" r:id="rId39"/>
    <p:sldId id="288" r:id="rId40"/>
    <p:sldId id="345" r:id="rId41"/>
    <p:sldId id="295" r:id="rId42"/>
    <p:sldId id="438" r:id="rId43"/>
    <p:sldId id="361" r:id="rId44"/>
    <p:sldId id="549" r:id="rId45"/>
    <p:sldId id="559" r:id="rId46"/>
    <p:sldId id="558" r:id="rId47"/>
    <p:sldId id="551" r:id="rId48"/>
    <p:sldId id="373" r:id="rId49"/>
    <p:sldId id="374" r:id="rId50"/>
    <p:sldId id="376" r:id="rId51"/>
    <p:sldId id="378" r:id="rId52"/>
    <p:sldId id="379" r:id="rId53"/>
    <p:sldId id="382" r:id="rId54"/>
    <p:sldId id="552" r:id="rId55"/>
    <p:sldId id="553" r:id="rId56"/>
    <p:sldId id="372" r:id="rId57"/>
    <p:sldId id="392" r:id="rId58"/>
    <p:sldId id="554" r:id="rId59"/>
    <p:sldId id="317" r:id="rId60"/>
    <p:sldId id="384" r:id="rId61"/>
    <p:sldId id="555" r:id="rId62"/>
    <p:sldId id="390" r:id="rId63"/>
    <p:sldId id="556" r:id="rId64"/>
    <p:sldId id="557" r:id="rId65"/>
    <p:sldId id="316" r:id="rId66"/>
    <p:sldId id="530" r:id="rId67"/>
    <p:sldId id="436" r:id="rId68"/>
    <p:sldId id="432" r:id="rId69"/>
    <p:sldId id="506" r:id="rId70"/>
    <p:sldId id="507" r:id="rId71"/>
    <p:sldId id="509" r:id="rId72"/>
    <p:sldId id="510" r:id="rId73"/>
    <p:sldId id="531" r:id="rId74"/>
    <p:sldId id="440" r:id="rId75"/>
    <p:sldId id="542" r:id="rId76"/>
    <p:sldId id="433" r:id="rId77"/>
    <p:sldId id="441" r:id="rId78"/>
    <p:sldId id="443" r:id="rId79"/>
    <p:sldId id="442" r:id="rId80"/>
    <p:sldId id="261" r:id="rId81"/>
    <p:sldId id="512" r:id="rId82"/>
    <p:sldId id="513" r:id="rId83"/>
    <p:sldId id="511" r:id="rId84"/>
    <p:sldId id="514" r:id="rId85"/>
    <p:sldId id="515" r:id="rId86"/>
    <p:sldId id="516" r:id="rId87"/>
    <p:sldId id="445" r:id="rId88"/>
    <p:sldId id="447" r:id="rId89"/>
    <p:sldId id="448" r:id="rId90"/>
    <p:sldId id="449" r:id="rId91"/>
    <p:sldId id="517" r:id="rId92"/>
    <p:sldId id="450" r:id="rId93"/>
    <p:sldId id="451" r:id="rId94"/>
    <p:sldId id="543" r:id="rId95"/>
    <p:sldId id="518" r:id="rId96"/>
    <p:sldId id="537" r:id="rId97"/>
    <p:sldId id="547" r:id="rId98"/>
    <p:sldId id="336" r:id="rId9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9"/>
    <p:restoredTop sz="94718"/>
  </p:normalViewPr>
  <p:slideViewPr>
    <p:cSldViewPr snapToGrid="0" snapToObjects="1">
      <p:cViewPr varScale="1">
        <p:scale>
          <a:sx n="117" d="100"/>
          <a:sy n="117" d="100"/>
        </p:scale>
        <p:origin x="1344"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8980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43</a:t>
            </a:fld>
            <a:endParaRPr lang="en-US"/>
          </a:p>
        </p:txBody>
      </p:sp>
    </p:spTree>
    <p:extLst>
      <p:ext uri="{BB962C8B-B14F-4D97-AF65-F5344CB8AC3E}">
        <p14:creationId xmlns:p14="http://schemas.microsoft.com/office/powerpoint/2010/main" val="1175670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44</a:t>
            </a:fld>
            <a:endParaRPr lang="en-US"/>
          </a:p>
        </p:txBody>
      </p:sp>
    </p:spTree>
    <p:extLst>
      <p:ext uri="{BB962C8B-B14F-4D97-AF65-F5344CB8AC3E}">
        <p14:creationId xmlns:p14="http://schemas.microsoft.com/office/powerpoint/2010/main" val="1539021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45</a:t>
            </a:fld>
            <a:endParaRPr lang="en-US"/>
          </a:p>
        </p:txBody>
      </p:sp>
    </p:spTree>
    <p:extLst>
      <p:ext uri="{BB962C8B-B14F-4D97-AF65-F5344CB8AC3E}">
        <p14:creationId xmlns:p14="http://schemas.microsoft.com/office/powerpoint/2010/main" val="3809103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46</a:t>
            </a:fld>
            <a:endParaRPr lang="en-US"/>
          </a:p>
        </p:txBody>
      </p:sp>
    </p:spTree>
    <p:extLst>
      <p:ext uri="{BB962C8B-B14F-4D97-AF65-F5344CB8AC3E}">
        <p14:creationId xmlns:p14="http://schemas.microsoft.com/office/powerpoint/2010/main" val="2889518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47</a:t>
            </a:fld>
            <a:endParaRPr lang="en-US"/>
          </a:p>
        </p:txBody>
      </p:sp>
    </p:spTree>
    <p:extLst>
      <p:ext uri="{BB962C8B-B14F-4D97-AF65-F5344CB8AC3E}">
        <p14:creationId xmlns:p14="http://schemas.microsoft.com/office/powerpoint/2010/main" val="1528356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48</a:t>
            </a:fld>
            <a:endParaRPr lang="en-US"/>
          </a:p>
        </p:txBody>
      </p:sp>
    </p:spTree>
    <p:extLst>
      <p:ext uri="{BB962C8B-B14F-4D97-AF65-F5344CB8AC3E}">
        <p14:creationId xmlns:p14="http://schemas.microsoft.com/office/powerpoint/2010/main" val="3586583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49</a:t>
            </a:fld>
            <a:endParaRPr lang="en-US"/>
          </a:p>
        </p:txBody>
      </p:sp>
    </p:spTree>
    <p:extLst>
      <p:ext uri="{BB962C8B-B14F-4D97-AF65-F5344CB8AC3E}">
        <p14:creationId xmlns:p14="http://schemas.microsoft.com/office/powerpoint/2010/main" val="356321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50</a:t>
            </a:fld>
            <a:endParaRPr lang="en-US"/>
          </a:p>
        </p:txBody>
      </p:sp>
    </p:spTree>
    <p:extLst>
      <p:ext uri="{BB962C8B-B14F-4D97-AF65-F5344CB8AC3E}">
        <p14:creationId xmlns:p14="http://schemas.microsoft.com/office/powerpoint/2010/main" val="19166750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51</a:t>
            </a:fld>
            <a:endParaRPr lang="en-US"/>
          </a:p>
        </p:txBody>
      </p:sp>
    </p:spTree>
    <p:extLst>
      <p:ext uri="{BB962C8B-B14F-4D97-AF65-F5344CB8AC3E}">
        <p14:creationId xmlns:p14="http://schemas.microsoft.com/office/powerpoint/2010/main" val="158229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52</a:t>
            </a:fld>
            <a:endParaRPr lang="en-US"/>
          </a:p>
        </p:txBody>
      </p:sp>
    </p:spTree>
    <p:extLst>
      <p:ext uri="{BB962C8B-B14F-4D97-AF65-F5344CB8AC3E}">
        <p14:creationId xmlns:p14="http://schemas.microsoft.com/office/powerpoint/2010/main" val="96950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53</a:t>
            </a:fld>
            <a:endParaRPr lang="en-US"/>
          </a:p>
        </p:txBody>
      </p:sp>
    </p:spTree>
    <p:extLst>
      <p:ext uri="{BB962C8B-B14F-4D97-AF65-F5344CB8AC3E}">
        <p14:creationId xmlns:p14="http://schemas.microsoft.com/office/powerpoint/2010/main" val="1067574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95626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55</a:t>
            </a:fld>
            <a:endParaRPr lang="en-US"/>
          </a:p>
        </p:txBody>
      </p:sp>
    </p:spTree>
    <p:extLst>
      <p:ext uri="{BB962C8B-B14F-4D97-AF65-F5344CB8AC3E}">
        <p14:creationId xmlns:p14="http://schemas.microsoft.com/office/powerpoint/2010/main" val="385174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56</a:t>
            </a:fld>
            <a:endParaRPr lang="en-US"/>
          </a:p>
        </p:txBody>
      </p:sp>
    </p:spTree>
    <p:extLst>
      <p:ext uri="{BB962C8B-B14F-4D97-AF65-F5344CB8AC3E}">
        <p14:creationId xmlns:p14="http://schemas.microsoft.com/office/powerpoint/2010/main" val="1195493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57</a:t>
            </a:fld>
            <a:endParaRPr lang="en-US"/>
          </a:p>
        </p:txBody>
      </p:sp>
    </p:spTree>
    <p:extLst>
      <p:ext uri="{BB962C8B-B14F-4D97-AF65-F5344CB8AC3E}">
        <p14:creationId xmlns:p14="http://schemas.microsoft.com/office/powerpoint/2010/main" val="28755832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58</a:t>
            </a:fld>
            <a:endParaRPr lang="en-US"/>
          </a:p>
        </p:txBody>
      </p:sp>
    </p:spTree>
    <p:extLst>
      <p:ext uri="{BB962C8B-B14F-4D97-AF65-F5344CB8AC3E}">
        <p14:creationId xmlns:p14="http://schemas.microsoft.com/office/powerpoint/2010/main" val="1645317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Remove color from swiss roll then Add color</a:t>
            </a:r>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59</a:t>
            </a:fld>
            <a:endParaRPr lang="en-US"/>
          </a:p>
        </p:txBody>
      </p:sp>
    </p:spTree>
    <p:extLst>
      <p:ext uri="{BB962C8B-B14F-4D97-AF65-F5344CB8AC3E}">
        <p14:creationId xmlns:p14="http://schemas.microsoft.com/office/powerpoint/2010/main" val="213389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yriad Pro" panose="020B0503030403020204" pitchFamily="34" charset="0"/>
              </a:rPr>
              <a:t>Point out that A2 would be “sort of close” in Euclidean space</a:t>
            </a:r>
          </a:p>
          <a:p>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60</a:t>
            </a:fld>
            <a:endParaRPr lang="en-US"/>
          </a:p>
        </p:txBody>
      </p:sp>
    </p:spTree>
    <p:extLst>
      <p:ext uri="{BB962C8B-B14F-4D97-AF65-F5344CB8AC3E}">
        <p14:creationId xmlns:p14="http://schemas.microsoft.com/office/powerpoint/2010/main" val="7974727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61</a:t>
            </a:fld>
            <a:endParaRPr lang="en-US"/>
          </a:p>
        </p:txBody>
      </p:sp>
    </p:spTree>
    <p:extLst>
      <p:ext uri="{BB962C8B-B14F-4D97-AF65-F5344CB8AC3E}">
        <p14:creationId xmlns:p14="http://schemas.microsoft.com/office/powerpoint/2010/main" val="2314363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62</a:t>
            </a:fld>
            <a:endParaRPr lang="en-US"/>
          </a:p>
        </p:txBody>
      </p:sp>
    </p:spTree>
    <p:extLst>
      <p:ext uri="{BB962C8B-B14F-4D97-AF65-F5344CB8AC3E}">
        <p14:creationId xmlns:p14="http://schemas.microsoft.com/office/powerpoint/2010/main" val="270904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4730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7562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75970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76</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77</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1/17/21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1/17/21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62359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2.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19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20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30.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200.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4.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260.png"/><Relationship Id="rId10" Type="http://schemas.openxmlformats.org/officeDocument/2006/relationships/image" Target="../media/image200.png"/><Relationship Id="rId4" Type="http://schemas.openxmlformats.org/officeDocument/2006/relationships/image" Target="../media/image44.png"/><Relationship Id="rId9" Type="http://schemas.openxmlformats.org/officeDocument/2006/relationships/image" Target="../media/image50.png"/><Relationship Id="rId14" Type="http://schemas.openxmlformats.org/officeDocument/2006/relationships/image" Target="../media/image250.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6.png"/><Relationship Id="rId12"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270.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jpg"/><Relationship Id="rId4" Type="http://schemas.openxmlformats.org/officeDocument/2006/relationships/image" Target="../media/image57.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krishnaswamylab.org/get-hel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21" Type="http://schemas.openxmlformats.org/officeDocument/2006/relationships/image" Target="../media/image2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notesSlide" Target="../notesSlides/notesSlide4.xml"/><Relationship Id="rId16" Type="http://schemas.openxmlformats.org/officeDocument/2006/relationships/image" Target="../media/image17.jpeg"/><Relationship Id="rId20" Type="http://schemas.openxmlformats.org/officeDocument/2006/relationships/image" Target="../media/image21.jpeg"/><Relationship Id="rId1" Type="http://schemas.openxmlformats.org/officeDocument/2006/relationships/slideLayout" Target="../slideLayouts/slideLayout10.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19" Type="http://schemas.openxmlformats.org/officeDocument/2006/relationships/image" Target="../media/image20.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320.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650.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image" Target="../media/image75.png"/><Relationship Id="rId7" Type="http://schemas.openxmlformats.org/officeDocument/2006/relationships/image" Target="../media/image660.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650.png"/><Relationship Id="rId10" Type="http://schemas.openxmlformats.org/officeDocument/2006/relationships/image" Target="../media/image691.png"/><Relationship Id="rId4" Type="http://schemas.openxmlformats.org/officeDocument/2006/relationships/image" Target="../media/image63.png"/><Relationship Id="rId9" Type="http://schemas.openxmlformats.org/officeDocument/2006/relationships/image" Target="../media/image681.png"/></Relationships>
</file>

<file path=ppt/slides/_rels/slide47.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30.png"/><Relationship Id="rId3" Type="http://schemas.openxmlformats.org/officeDocument/2006/relationships/image" Target="../media/image77.png"/><Relationship Id="rId7" Type="http://schemas.openxmlformats.org/officeDocument/2006/relationships/image" Target="../media/image130.png"/><Relationship Id="rId12" Type="http://schemas.openxmlformats.org/officeDocument/2006/relationships/image" Target="../media/image721.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120.png"/><Relationship Id="rId11" Type="http://schemas.openxmlformats.org/officeDocument/2006/relationships/image" Target="../media/image17.png"/><Relationship Id="rId5" Type="http://schemas.openxmlformats.org/officeDocument/2006/relationships/image" Target="../media/image110.png"/><Relationship Id="rId10" Type="http://schemas.openxmlformats.org/officeDocument/2006/relationships/image" Target="../media/image16.png"/><Relationship Id="rId4" Type="http://schemas.openxmlformats.org/officeDocument/2006/relationships/image" Target="../media/image710.png"/><Relationship Id="rId9" Type="http://schemas.openxmlformats.org/officeDocument/2006/relationships/image" Target="../media/image691.png"/><Relationship Id="rId14" Type="http://schemas.openxmlformats.org/officeDocument/2006/relationships/image" Target="../media/image740.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9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810.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790.png"/><Relationship Id="rId4" Type="http://schemas.microsoft.com/office/2007/relationships/hdphoto" Target="../media/hdphoto1.wdp"/><Relationship Id="rId9" Type="http://schemas.openxmlformats.org/officeDocument/2006/relationships/image" Target="../media/image83.png"/></Relationships>
</file>

<file path=ppt/slides/_rels/slide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1.png"/><Relationship Id="rId7"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101.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92.png"/><Relationship Id="rId7"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83.png"/><Relationship Id="rId4" Type="http://schemas.openxmlformats.org/officeDocument/2006/relationships/image" Target="../media/image790.png"/><Relationship Id="rId9" Type="http://schemas.openxmlformats.org/officeDocument/2006/relationships/image" Target="../media/image11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81.png"/><Relationship Id="rId7" Type="http://schemas.openxmlformats.org/officeDocument/2006/relationships/image" Target="../media/image145.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0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20.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560.png"/><Relationship Id="rId5" Type="http://schemas.openxmlformats.org/officeDocument/2006/relationships/image" Target="../media/image117.pn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4.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hyperlink" Target="https://doi.org/10.15252/msb.20188746"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eg"/></Relationships>
</file>

<file path=ppt/slides/_rels/slide70.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28.emf"/></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eg"/></Relationships>
</file>

<file path=ppt/slides/_rels/slide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2.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3.png"/><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11.xml"/><Relationship Id="rId4" Type="http://schemas.openxmlformats.org/officeDocument/2006/relationships/hyperlink" Target="https://doi.org/10.1186/s13059-016-0947-7"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8.xml"/><Relationship Id="rId1" Type="http://schemas.openxmlformats.org/officeDocument/2006/relationships/slideLayout" Target="../slideLayouts/slideLayout1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1"/>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2"/>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3"/>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5"/>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2"/>
                <a:stretch>
                  <a:fillRect b="-32000"/>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2" name="Picture 1">
            <a:extLst>
              <a:ext uri="{FF2B5EF4-FFF2-40B4-BE49-F238E27FC236}">
                <a16:creationId xmlns:a16="http://schemas.microsoft.com/office/drawing/2014/main" id="{B8E7A7D7-37D2-AB42-9BA7-79D895B0AF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4906" y="441672"/>
            <a:ext cx="7334187" cy="5612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998" y="1187365"/>
            <a:ext cx="7646653" cy="51533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21750" y="701400"/>
            <a:ext cx="2040375" cy="805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4712677" y="2196716"/>
            <a:ext cx="3621977" cy="31108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cstate="screen">
            <a:alphaModFix/>
            <a:extLst>
              <a:ext uri="{28A0092B-C50C-407E-A947-70E740481C1C}">
                <a14:useLocalDpi xmlns:a14="http://schemas.microsoft.com/office/drawing/2010/main"/>
              </a:ext>
            </a:extLst>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cstate="screen">
            <a:alphaModFix/>
            <a:extLst>
              <a:ext uri="{28A0092B-C50C-407E-A947-70E740481C1C}">
                <a14:useLocalDpi xmlns:a14="http://schemas.microsoft.com/office/drawing/2010/main"/>
              </a:ext>
            </a:extLst>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72825" y="152400"/>
            <a:ext cx="7398339" cy="65531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52900" y="152400"/>
            <a:ext cx="7438194" cy="65531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lexander Tong">
            <a:extLst>
              <a:ext uri="{FF2B5EF4-FFF2-40B4-BE49-F238E27FC236}">
                <a16:creationId xmlns:a16="http://schemas.microsoft.com/office/drawing/2014/main" id="{F593A7A7-303A-4F4D-A91D-193047F0BBD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67625"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ancesc Lopez">
            <a:extLst>
              <a:ext uri="{FF2B5EF4-FFF2-40B4-BE49-F238E27FC236}">
                <a16:creationId xmlns:a16="http://schemas.microsoft.com/office/drawing/2014/main" id="{B4E37061-E7BB-B54F-A7D3-3B46B7611E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47415"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thi Venkat">
            <a:extLst>
              <a:ext uri="{FF2B5EF4-FFF2-40B4-BE49-F238E27FC236}">
                <a16:creationId xmlns:a16="http://schemas.microsoft.com/office/drawing/2014/main" id="{05D13E97-8BC9-4343-B5BD-76B39F4391E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2973"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enz">
            <a:extLst>
              <a:ext uri="{FF2B5EF4-FFF2-40B4-BE49-F238E27FC236}">
                <a16:creationId xmlns:a16="http://schemas.microsoft.com/office/drawing/2014/main" id="{5E657B7C-5FE7-1043-AF6D-65F5EF15B9A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60441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Wesley Lewis">
            <a:extLst>
              <a:ext uri="{FF2B5EF4-FFF2-40B4-BE49-F238E27FC236}">
                <a16:creationId xmlns:a16="http://schemas.microsoft.com/office/drawing/2014/main" id="{29EFF2DA-80F8-1545-B9C7-20EB38DD9CE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29164"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gbert Castro">
            <a:extLst>
              <a:ext uri="{FF2B5EF4-FFF2-40B4-BE49-F238E27FC236}">
                <a16:creationId xmlns:a16="http://schemas.microsoft.com/office/drawing/2014/main" id="{4EC0C54A-5F4C-E243-A4C4-A46D98808C6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1731" y="1832636"/>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cott Gigante">
            <a:extLst>
              <a:ext uri="{FF2B5EF4-FFF2-40B4-BE49-F238E27FC236}">
                <a16:creationId xmlns:a16="http://schemas.microsoft.com/office/drawing/2014/main" id="{545B2D9A-8F08-904E-8208-A3B6341C61E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967778"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Smita Krishnaswamy, PhD &lt; Yale School of Medicine">
            <a:extLst>
              <a:ext uri="{FF2B5EF4-FFF2-40B4-BE49-F238E27FC236}">
                <a16:creationId xmlns:a16="http://schemas.microsoft.com/office/drawing/2014/main" id="{3858963A-048D-E74C-86E8-C5719BF466C2}"/>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33123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aniel Burkhardt">
            <a:extLst>
              <a:ext uri="{FF2B5EF4-FFF2-40B4-BE49-F238E27FC236}">
                <a16:creationId xmlns:a16="http://schemas.microsoft.com/office/drawing/2014/main" id="{0996CFB8-CADE-C343-81C1-755266EB7E8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149505"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46959-CF03-0F4F-A213-772A65AAC4D8}"/>
              </a:ext>
            </a:extLst>
          </p:cNvPr>
          <p:cNvSpPr txBox="1"/>
          <p:nvPr/>
        </p:nvSpPr>
        <p:spPr>
          <a:xfrm>
            <a:off x="-768619" y="1354715"/>
            <a:ext cx="3425245" cy="307777"/>
          </a:xfrm>
          <a:prstGeom prst="rect">
            <a:avLst/>
          </a:prstGeom>
          <a:noFill/>
        </p:spPr>
        <p:txBody>
          <a:bodyPr wrap="square" rtlCol="0">
            <a:spAutoFit/>
          </a:bodyPr>
          <a:lstStyle/>
          <a:p>
            <a:pPr algn="ctr"/>
            <a:r>
              <a:rPr lang="en-US" dirty="0" err="1"/>
              <a:t>Smita</a:t>
            </a:r>
            <a:r>
              <a:rPr lang="en-US" dirty="0"/>
              <a:t> Krishnaswamy</a:t>
            </a:r>
          </a:p>
        </p:txBody>
      </p:sp>
      <p:sp>
        <p:nvSpPr>
          <p:cNvPr id="20" name="TextBox 19">
            <a:extLst>
              <a:ext uri="{FF2B5EF4-FFF2-40B4-BE49-F238E27FC236}">
                <a16:creationId xmlns:a16="http://schemas.microsoft.com/office/drawing/2014/main" id="{F322687E-065C-B04A-AE06-9DAE01EF8C80}"/>
              </a:ext>
            </a:extLst>
          </p:cNvPr>
          <p:cNvSpPr txBox="1"/>
          <p:nvPr/>
        </p:nvSpPr>
        <p:spPr>
          <a:xfrm>
            <a:off x="1658307" y="1378601"/>
            <a:ext cx="1860986" cy="307777"/>
          </a:xfrm>
          <a:prstGeom prst="rect">
            <a:avLst/>
          </a:prstGeom>
          <a:noFill/>
        </p:spPr>
        <p:txBody>
          <a:bodyPr wrap="square" rtlCol="0">
            <a:spAutoFit/>
          </a:bodyPr>
          <a:lstStyle/>
          <a:p>
            <a:pPr algn="ctr"/>
            <a:r>
              <a:rPr lang="en-US" dirty="0"/>
              <a:t>Daniel Burkhardt</a:t>
            </a:r>
          </a:p>
        </p:txBody>
      </p:sp>
      <p:sp>
        <p:nvSpPr>
          <p:cNvPr id="22" name="TextBox 21">
            <a:extLst>
              <a:ext uri="{FF2B5EF4-FFF2-40B4-BE49-F238E27FC236}">
                <a16:creationId xmlns:a16="http://schemas.microsoft.com/office/drawing/2014/main" id="{31DBEC49-CC75-2F4A-A4E9-B21D5EEDFFE5}"/>
              </a:ext>
            </a:extLst>
          </p:cNvPr>
          <p:cNvSpPr txBox="1"/>
          <p:nvPr/>
        </p:nvSpPr>
        <p:spPr>
          <a:xfrm>
            <a:off x="3431609" y="1347969"/>
            <a:ext cx="1841804" cy="307777"/>
          </a:xfrm>
          <a:prstGeom prst="rect">
            <a:avLst/>
          </a:prstGeom>
          <a:noFill/>
        </p:spPr>
        <p:txBody>
          <a:bodyPr wrap="square" rtlCol="0">
            <a:spAutoFit/>
          </a:bodyPr>
          <a:lstStyle/>
          <a:p>
            <a:pPr algn="ctr"/>
            <a:r>
              <a:rPr lang="en-US" dirty="0"/>
              <a:t>Scott </a:t>
            </a:r>
            <a:r>
              <a:rPr lang="en-US" dirty="0" err="1"/>
              <a:t>Gigante</a:t>
            </a:r>
            <a:endParaRPr lang="en-US" dirty="0"/>
          </a:p>
        </p:txBody>
      </p:sp>
      <p:sp>
        <p:nvSpPr>
          <p:cNvPr id="27" name="TextBox 26">
            <a:extLst>
              <a:ext uri="{FF2B5EF4-FFF2-40B4-BE49-F238E27FC236}">
                <a16:creationId xmlns:a16="http://schemas.microsoft.com/office/drawing/2014/main" id="{C8C75A27-2297-394E-96B4-9BCA49BC252A}"/>
              </a:ext>
            </a:extLst>
          </p:cNvPr>
          <p:cNvSpPr txBox="1"/>
          <p:nvPr/>
        </p:nvSpPr>
        <p:spPr>
          <a:xfrm>
            <a:off x="7236735" y="1376710"/>
            <a:ext cx="1571126" cy="307777"/>
          </a:xfrm>
          <a:prstGeom prst="rect">
            <a:avLst/>
          </a:prstGeom>
          <a:noFill/>
        </p:spPr>
        <p:txBody>
          <a:bodyPr wrap="square" rtlCol="0">
            <a:spAutoFit/>
          </a:bodyPr>
          <a:lstStyle/>
          <a:p>
            <a:pPr algn="ctr"/>
            <a:r>
              <a:rPr lang="en-US" dirty="0"/>
              <a:t>Andrew Benz</a:t>
            </a:r>
          </a:p>
        </p:txBody>
      </p:sp>
      <p:sp>
        <p:nvSpPr>
          <p:cNvPr id="28" name="TextBox 27">
            <a:extLst>
              <a:ext uri="{FF2B5EF4-FFF2-40B4-BE49-F238E27FC236}">
                <a16:creationId xmlns:a16="http://schemas.microsoft.com/office/drawing/2014/main" id="{29A1C67B-B63E-964E-95A2-2F6EC5B2CE84}"/>
              </a:ext>
            </a:extLst>
          </p:cNvPr>
          <p:cNvSpPr txBox="1"/>
          <p:nvPr/>
        </p:nvSpPr>
        <p:spPr>
          <a:xfrm>
            <a:off x="163910" y="3067155"/>
            <a:ext cx="1560186" cy="307777"/>
          </a:xfrm>
          <a:prstGeom prst="rect">
            <a:avLst/>
          </a:prstGeom>
          <a:noFill/>
        </p:spPr>
        <p:txBody>
          <a:bodyPr wrap="square" rtlCol="0">
            <a:spAutoFit/>
          </a:bodyPr>
          <a:lstStyle/>
          <a:p>
            <a:pPr algn="ctr"/>
            <a:r>
              <a:rPr lang="en-US" dirty="0"/>
              <a:t>Egbert Castro</a:t>
            </a:r>
          </a:p>
        </p:txBody>
      </p:sp>
      <p:sp>
        <p:nvSpPr>
          <p:cNvPr id="29" name="TextBox 28">
            <a:extLst>
              <a:ext uri="{FF2B5EF4-FFF2-40B4-BE49-F238E27FC236}">
                <a16:creationId xmlns:a16="http://schemas.microsoft.com/office/drawing/2014/main" id="{D7C2E91F-0273-534F-A862-12852094BD7D}"/>
              </a:ext>
            </a:extLst>
          </p:cNvPr>
          <p:cNvSpPr txBox="1"/>
          <p:nvPr/>
        </p:nvSpPr>
        <p:spPr>
          <a:xfrm>
            <a:off x="217283" y="4779595"/>
            <a:ext cx="1453441" cy="307777"/>
          </a:xfrm>
          <a:prstGeom prst="rect">
            <a:avLst/>
          </a:prstGeom>
          <a:noFill/>
        </p:spPr>
        <p:txBody>
          <a:bodyPr wrap="square" rtlCol="0">
            <a:spAutoFit/>
          </a:bodyPr>
          <a:lstStyle/>
          <a:p>
            <a:pPr algn="ctr"/>
            <a:r>
              <a:rPr lang="en-US" dirty="0"/>
              <a:t>Wes Lewis</a:t>
            </a:r>
          </a:p>
        </p:txBody>
      </p:sp>
      <p:sp>
        <p:nvSpPr>
          <p:cNvPr id="31" name="TextBox 30">
            <a:extLst>
              <a:ext uri="{FF2B5EF4-FFF2-40B4-BE49-F238E27FC236}">
                <a16:creationId xmlns:a16="http://schemas.microsoft.com/office/drawing/2014/main" id="{4418A28C-F268-5A4C-8042-9898DDA4C958}"/>
              </a:ext>
            </a:extLst>
          </p:cNvPr>
          <p:cNvSpPr txBox="1"/>
          <p:nvPr/>
        </p:nvSpPr>
        <p:spPr>
          <a:xfrm>
            <a:off x="2926904" y="6468148"/>
            <a:ext cx="1252640" cy="307777"/>
          </a:xfrm>
          <a:prstGeom prst="rect">
            <a:avLst/>
          </a:prstGeom>
          <a:noFill/>
        </p:spPr>
        <p:txBody>
          <a:bodyPr wrap="square" rtlCol="0">
            <a:spAutoFit/>
          </a:bodyPr>
          <a:lstStyle/>
          <a:p>
            <a:pPr algn="ctr"/>
            <a:r>
              <a:rPr lang="en-US" dirty="0" err="1"/>
              <a:t>Aarthi</a:t>
            </a:r>
            <a:r>
              <a:rPr lang="en-US" dirty="0"/>
              <a:t> Venkat</a:t>
            </a:r>
          </a:p>
        </p:txBody>
      </p:sp>
      <p:sp>
        <p:nvSpPr>
          <p:cNvPr id="32" name="TextBox 31">
            <a:extLst>
              <a:ext uri="{FF2B5EF4-FFF2-40B4-BE49-F238E27FC236}">
                <a16:creationId xmlns:a16="http://schemas.microsoft.com/office/drawing/2014/main" id="{543443B6-C837-4D44-8507-2D7C9EE4722A}"/>
              </a:ext>
            </a:extLst>
          </p:cNvPr>
          <p:cNvSpPr txBox="1"/>
          <p:nvPr/>
        </p:nvSpPr>
        <p:spPr>
          <a:xfrm>
            <a:off x="1756103" y="4758549"/>
            <a:ext cx="2072627" cy="307777"/>
          </a:xfrm>
          <a:prstGeom prst="rect">
            <a:avLst/>
          </a:prstGeom>
          <a:noFill/>
        </p:spPr>
        <p:txBody>
          <a:bodyPr wrap="square" rtlCol="0">
            <a:spAutoFit/>
          </a:bodyPr>
          <a:lstStyle/>
          <a:p>
            <a:pPr algn="ctr"/>
            <a:r>
              <a:rPr lang="en-US" dirty="0" err="1"/>
              <a:t>Francesc</a:t>
            </a:r>
            <a:r>
              <a:rPr lang="en-US" dirty="0"/>
              <a:t> Lopez</a:t>
            </a:r>
          </a:p>
        </p:txBody>
      </p:sp>
      <p:sp>
        <p:nvSpPr>
          <p:cNvPr id="33" name="TextBox 32">
            <a:extLst>
              <a:ext uri="{FF2B5EF4-FFF2-40B4-BE49-F238E27FC236}">
                <a16:creationId xmlns:a16="http://schemas.microsoft.com/office/drawing/2014/main" id="{4D0EE0AA-2A35-8B48-8D06-8219AA20F6B4}"/>
              </a:ext>
            </a:extLst>
          </p:cNvPr>
          <p:cNvSpPr txBox="1"/>
          <p:nvPr/>
        </p:nvSpPr>
        <p:spPr>
          <a:xfrm>
            <a:off x="929766" y="6468148"/>
            <a:ext cx="1728358" cy="307777"/>
          </a:xfrm>
          <a:prstGeom prst="rect">
            <a:avLst/>
          </a:prstGeom>
          <a:noFill/>
        </p:spPr>
        <p:txBody>
          <a:bodyPr wrap="square" rtlCol="0">
            <a:spAutoFit/>
          </a:bodyPr>
          <a:lstStyle/>
          <a:p>
            <a:pPr algn="ctr"/>
            <a:r>
              <a:rPr lang="en-US" dirty="0"/>
              <a:t>Alexander Tong</a:t>
            </a:r>
          </a:p>
        </p:txBody>
      </p:sp>
      <p:pic>
        <p:nvPicPr>
          <p:cNvPr id="2" name="Picture 2" descr="Kofi Ansong">
            <a:extLst>
              <a:ext uri="{FF2B5EF4-FFF2-40B4-BE49-F238E27FC236}">
                <a16:creationId xmlns:a16="http://schemas.microsoft.com/office/drawing/2014/main" id="{9B4ACFB2-9749-4B48-8E57-4D78EA8253B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786051" y="124598"/>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0E7F6A-1CCB-CD43-9C57-1C803D4428D5}"/>
              </a:ext>
            </a:extLst>
          </p:cNvPr>
          <p:cNvSpPr/>
          <p:nvPr/>
        </p:nvSpPr>
        <p:spPr>
          <a:xfrm>
            <a:off x="5601622" y="1354715"/>
            <a:ext cx="1200970" cy="307777"/>
          </a:xfrm>
          <a:prstGeom prst="rect">
            <a:avLst/>
          </a:prstGeom>
        </p:spPr>
        <p:txBody>
          <a:bodyPr wrap="none">
            <a:spAutoFit/>
          </a:bodyPr>
          <a:lstStyle/>
          <a:p>
            <a:r>
              <a:rPr lang="en-US" dirty="0"/>
              <a:t>Kofi </a:t>
            </a:r>
            <a:r>
              <a:rPr lang="en-US" dirty="0" err="1"/>
              <a:t>Ansong</a:t>
            </a:r>
            <a:r>
              <a:rPr lang="en-US" dirty="0"/>
              <a:t> </a:t>
            </a:r>
          </a:p>
        </p:txBody>
      </p:sp>
      <p:pic>
        <p:nvPicPr>
          <p:cNvPr id="5" name="Picture 4" descr="Pranik Chainani">
            <a:extLst>
              <a:ext uri="{FF2B5EF4-FFF2-40B4-BE49-F238E27FC236}">
                <a16:creationId xmlns:a16="http://schemas.microsoft.com/office/drawing/2014/main" id="{35FF45ED-6C04-1C4B-A902-00BFE22BA76A}"/>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164532"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2A3FD8-6955-1A49-BDF9-1D8CAFBF9FBB}"/>
              </a:ext>
            </a:extLst>
          </p:cNvPr>
          <p:cNvSpPr/>
          <p:nvPr/>
        </p:nvSpPr>
        <p:spPr>
          <a:xfrm>
            <a:off x="2020165" y="3086351"/>
            <a:ext cx="1499128" cy="307777"/>
          </a:xfrm>
          <a:prstGeom prst="rect">
            <a:avLst/>
          </a:prstGeom>
        </p:spPr>
        <p:txBody>
          <a:bodyPr wrap="none">
            <a:spAutoFit/>
          </a:bodyPr>
          <a:lstStyle/>
          <a:p>
            <a:r>
              <a:rPr lang="en-US" dirty="0" err="1"/>
              <a:t>Pranik</a:t>
            </a:r>
            <a:r>
              <a:rPr lang="en-US" dirty="0"/>
              <a:t> </a:t>
            </a:r>
            <a:r>
              <a:rPr lang="en-US" dirty="0" err="1"/>
              <a:t>Chainani</a:t>
            </a:r>
            <a:r>
              <a:rPr lang="en-US" dirty="0"/>
              <a:t> </a:t>
            </a:r>
          </a:p>
        </p:txBody>
      </p:sp>
      <p:pic>
        <p:nvPicPr>
          <p:cNvPr id="7" name="Picture 6">
            <a:extLst>
              <a:ext uri="{FF2B5EF4-FFF2-40B4-BE49-F238E27FC236}">
                <a16:creationId xmlns:a16="http://schemas.microsoft.com/office/drawing/2014/main" id="{7ED10022-01FC-F146-93E6-50F3A2CC450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977421"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F96045E1-D482-0F46-B2A8-CE94B0DB09EE}"/>
              </a:ext>
            </a:extLst>
          </p:cNvPr>
          <p:cNvSpPr/>
          <p:nvPr/>
        </p:nvSpPr>
        <p:spPr>
          <a:xfrm>
            <a:off x="3992222" y="3086349"/>
            <a:ext cx="1249060" cy="307777"/>
          </a:xfrm>
          <a:prstGeom prst="rect">
            <a:avLst/>
          </a:prstGeom>
        </p:spPr>
        <p:txBody>
          <a:bodyPr wrap="none">
            <a:spAutoFit/>
          </a:bodyPr>
          <a:lstStyle/>
          <a:p>
            <a:r>
              <a:rPr lang="en-US" dirty="0"/>
              <a:t>Joanna Chen</a:t>
            </a:r>
          </a:p>
        </p:txBody>
      </p:sp>
      <p:pic>
        <p:nvPicPr>
          <p:cNvPr id="13" name="Picture 8" descr="Joanna C.">
            <a:extLst>
              <a:ext uri="{FF2B5EF4-FFF2-40B4-BE49-F238E27FC236}">
                <a16:creationId xmlns:a16="http://schemas.microsoft.com/office/drawing/2014/main" id="{372960E4-44CF-0E4B-A941-F4CE66DAB37E}"/>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790310"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49EAB9F5-4A3B-CC4E-A57B-31FB980F3F89}"/>
              </a:ext>
            </a:extLst>
          </p:cNvPr>
          <p:cNvSpPr/>
          <p:nvPr/>
        </p:nvSpPr>
        <p:spPr>
          <a:xfrm>
            <a:off x="5876017" y="3086349"/>
            <a:ext cx="1031051" cy="307777"/>
          </a:xfrm>
          <a:prstGeom prst="rect">
            <a:avLst/>
          </a:prstGeom>
        </p:spPr>
        <p:txBody>
          <a:bodyPr wrap="none">
            <a:spAutoFit/>
          </a:bodyPr>
          <a:lstStyle/>
          <a:p>
            <a:pPr algn="ctr"/>
            <a:r>
              <a:rPr lang="en-US" dirty="0"/>
              <a:t>Annie Gao</a:t>
            </a:r>
          </a:p>
        </p:txBody>
      </p:sp>
      <p:pic>
        <p:nvPicPr>
          <p:cNvPr id="14" name="Picture 10" descr="Michał Gerasimiuk">
            <a:extLst>
              <a:ext uri="{FF2B5EF4-FFF2-40B4-BE49-F238E27FC236}">
                <a16:creationId xmlns:a16="http://schemas.microsoft.com/office/drawing/2014/main" id="{DC73367D-A00B-AE49-9618-6EB6028C3198}"/>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585687" y="182157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000CBEF-3BA9-614A-833F-9F62160DA131}"/>
              </a:ext>
            </a:extLst>
          </p:cNvPr>
          <p:cNvSpPr/>
          <p:nvPr/>
        </p:nvSpPr>
        <p:spPr>
          <a:xfrm>
            <a:off x="7462955" y="3086349"/>
            <a:ext cx="1657826" cy="307777"/>
          </a:xfrm>
          <a:prstGeom prst="rect">
            <a:avLst/>
          </a:prstGeom>
        </p:spPr>
        <p:txBody>
          <a:bodyPr wrap="none">
            <a:spAutoFit/>
          </a:bodyPr>
          <a:lstStyle/>
          <a:p>
            <a:r>
              <a:rPr lang="en-US" dirty="0" err="1"/>
              <a:t>Michał</a:t>
            </a:r>
            <a:r>
              <a:rPr lang="en-US" dirty="0"/>
              <a:t> </a:t>
            </a:r>
            <a:r>
              <a:rPr lang="en-US" dirty="0" err="1"/>
              <a:t>Gerasimiuk</a:t>
            </a:r>
            <a:endParaRPr lang="en-US" dirty="0"/>
          </a:p>
        </p:txBody>
      </p:sp>
      <p:pic>
        <p:nvPicPr>
          <p:cNvPr id="1036" name="Picture 12" descr="Sasha Safonova">
            <a:extLst>
              <a:ext uri="{FF2B5EF4-FFF2-40B4-BE49-F238E27FC236}">
                <a16:creationId xmlns:a16="http://schemas.microsoft.com/office/drawing/2014/main" id="{87A3F85C-AB6A-A24C-8719-BA40FB13A2C1}"/>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784005"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E1757B2-46B3-E143-B1B5-D60CA4214D91}"/>
              </a:ext>
            </a:extLst>
          </p:cNvPr>
          <p:cNvSpPr/>
          <p:nvPr/>
        </p:nvSpPr>
        <p:spPr>
          <a:xfrm>
            <a:off x="5665558" y="4742249"/>
            <a:ext cx="1548822" cy="307777"/>
          </a:xfrm>
          <a:prstGeom prst="rect">
            <a:avLst/>
          </a:prstGeom>
        </p:spPr>
        <p:txBody>
          <a:bodyPr wrap="none">
            <a:spAutoFit/>
          </a:bodyPr>
          <a:lstStyle/>
          <a:p>
            <a:r>
              <a:rPr lang="en-US" dirty="0"/>
              <a:t>Sasha </a:t>
            </a:r>
            <a:r>
              <a:rPr lang="en-US" dirty="0" err="1"/>
              <a:t>Safonova</a:t>
            </a:r>
            <a:r>
              <a:rPr lang="en-US" dirty="0"/>
              <a:t> </a:t>
            </a:r>
          </a:p>
        </p:txBody>
      </p:sp>
      <p:pic>
        <p:nvPicPr>
          <p:cNvPr id="1038" name="Picture 14" descr="Max Yuan">
            <a:extLst>
              <a:ext uri="{FF2B5EF4-FFF2-40B4-BE49-F238E27FC236}">
                <a16:creationId xmlns:a16="http://schemas.microsoft.com/office/drawing/2014/main" id="{F0F50D4F-484C-8A48-A027-09D8062A2B31}"/>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4760283"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117C9E-C985-1248-B8A9-42C2D703BDDE}"/>
              </a:ext>
            </a:extLst>
          </p:cNvPr>
          <p:cNvSpPr/>
          <p:nvPr/>
        </p:nvSpPr>
        <p:spPr>
          <a:xfrm>
            <a:off x="4900776" y="6468148"/>
            <a:ext cx="990977" cy="307777"/>
          </a:xfrm>
          <a:prstGeom prst="rect">
            <a:avLst/>
          </a:prstGeom>
        </p:spPr>
        <p:txBody>
          <a:bodyPr wrap="none">
            <a:spAutoFit/>
          </a:bodyPr>
          <a:lstStyle/>
          <a:p>
            <a:r>
              <a:rPr lang="en-US" dirty="0"/>
              <a:t>Max Yuan</a:t>
            </a:r>
          </a:p>
        </p:txBody>
      </p:sp>
      <p:pic>
        <p:nvPicPr>
          <p:cNvPr id="1040" name="Picture 16" descr="Giacomo Scanavini">
            <a:extLst>
              <a:ext uri="{FF2B5EF4-FFF2-40B4-BE49-F238E27FC236}">
                <a16:creationId xmlns:a16="http://schemas.microsoft.com/office/drawing/2014/main" id="{4621E5FB-B6E2-6847-AC9A-59EF4715E268}"/>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7604412" y="3518642"/>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1F3D454-B725-DF4D-BC4E-9CAD1627E278}"/>
              </a:ext>
            </a:extLst>
          </p:cNvPr>
          <p:cNvSpPr/>
          <p:nvPr/>
        </p:nvSpPr>
        <p:spPr>
          <a:xfrm>
            <a:off x="7347872" y="4779595"/>
            <a:ext cx="1728358" cy="307777"/>
          </a:xfrm>
          <a:prstGeom prst="rect">
            <a:avLst/>
          </a:prstGeom>
        </p:spPr>
        <p:txBody>
          <a:bodyPr wrap="none">
            <a:spAutoFit/>
          </a:bodyPr>
          <a:lstStyle/>
          <a:p>
            <a:r>
              <a:rPr lang="en-US" dirty="0"/>
              <a:t>Giacomo </a:t>
            </a:r>
            <a:r>
              <a:rPr lang="en-US" dirty="0" err="1"/>
              <a:t>Scanavini</a:t>
            </a:r>
            <a:endParaRPr lang="en-US" dirty="0"/>
          </a:p>
        </p:txBody>
      </p:sp>
      <p:pic>
        <p:nvPicPr>
          <p:cNvPr id="1042" name="Picture 18" descr="Jeffrey Z.">
            <a:extLst>
              <a:ext uri="{FF2B5EF4-FFF2-40B4-BE49-F238E27FC236}">
                <a16:creationId xmlns:a16="http://schemas.microsoft.com/office/drawing/2014/main" id="{449D881F-9BFA-3347-B327-D48F9D498E2F}"/>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6680848"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ile photo for Sameet Mehta">
            <a:extLst>
              <a:ext uri="{FF2B5EF4-FFF2-40B4-BE49-F238E27FC236}">
                <a16:creationId xmlns:a16="http://schemas.microsoft.com/office/drawing/2014/main" id="{5E68BF5E-2C28-8A42-9C4E-86B9CB5A4A8C}"/>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965666"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2A7A47F-120E-1A42-8ADF-7BA2BF559F6F}"/>
              </a:ext>
            </a:extLst>
          </p:cNvPr>
          <p:cNvSpPr txBox="1"/>
          <p:nvPr/>
        </p:nvSpPr>
        <p:spPr>
          <a:xfrm>
            <a:off x="3580439" y="4779595"/>
            <a:ext cx="2072627" cy="307777"/>
          </a:xfrm>
          <a:prstGeom prst="rect">
            <a:avLst/>
          </a:prstGeom>
          <a:noFill/>
        </p:spPr>
        <p:txBody>
          <a:bodyPr wrap="square" rtlCol="0">
            <a:spAutoFit/>
          </a:bodyPr>
          <a:lstStyle/>
          <a:p>
            <a:pPr algn="ctr"/>
            <a:r>
              <a:rPr lang="en-US" dirty="0" err="1"/>
              <a:t>Sameet</a:t>
            </a:r>
            <a:r>
              <a:rPr lang="en-US" dirty="0"/>
              <a:t> Mehta</a:t>
            </a:r>
          </a:p>
        </p:txBody>
      </p:sp>
      <p:sp>
        <p:nvSpPr>
          <p:cNvPr id="44" name="Rectangle 43">
            <a:extLst>
              <a:ext uri="{FF2B5EF4-FFF2-40B4-BE49-F238E27FC236}">
                <a16:creationId xmlns:a16="http://schemas.microsoft.com/office/drawing/2014/main" id="{BD876C1D-C6BB-AD41-8E27-82205FBCCB2E}"/>
              </a:ext>
            </a:extLst>
          </p:cNvPr>
          <p:cNvSpPr/>
          <p:nvPr/>
        </p:nvSpPr>
        <p:spPr>
          <a:xfrm>
            <a:off x="5379552" y="8357022"/>
            <a:ext cx="1728358" cy="307777"/>
          </a:xfrm>
          <a:prstGeom prst="rect">
            <a:avLst/>
          </a:prstGeom>
        </p:spPr>
        <p:txBody>
          <a:bodyPr wrap="none">
            <a:spAutoFit/>
          </a:bodyPr>
          <a:lstStyle/>
          <a:p>
            <a:r>
              <a:rPr lang="en-US" dirty="0"/>
              <a:t>Giacomo </a:t>
            </a:r>
            <a:r>
              <a:rPr lang="en-US" dirty="0" err="1"/>
              <a:t>Scanavini</a:t>
            </a:r>
            <a:endParaRPr lang="en-US" dirty="0"/>
          </a:p>
        </p:txBody>
      </p:sp>
      <p:sp>
        <p:nvSpPr>
          <p:cNvPr id="45" name="Rectangle 44">
            <a:extLst>
              <a:ext uri="{FF2B5EF4-FFF2-40B4-BE49-F238E27FC236}">
                <a16:creationId xmlns:a16="http://schemas.microsoft.com/office/drawing/2014/main" id="{FA13908C-69A3-E44C-B2DD-1CC4D6A55081}"/>
              </a:ext>
            </a:extLst>
          </p:cNvPr>
          <p:cNvSpPr/>
          <p:nvPr/>
        </p:nvSpPr>
        <p:spPr>
          <a:xfrm>
            <a:off x="6734243" y="6468148"/>
            <a:ext cx="1178528" cy="307777"/>
          </a:xfrm>
          <a:prstGeom prst="rect">
            <a:avLst/>
          </a:prstGeom>
        </p:spPr>
        <p:txBody>
          <a:bodyPr wrap="none">
            <a:spAutoFit/>
          </a:bodyPr>
          <a:lstStyle/>
          <a:p>
            <a:r>
              <a:rPr lang="en-US" dirty="0"/>
              <a:t>Jeffrey Zhou</a:t>
            </a:r>
          </a:p>
        </p:txBody>
      </p:sp>
    </p:spTree>
    <p:extLst>
      <p:ext uri="{BB962C8B-B14F-4D97-AF65-F5344CB8AC3E}">
        <p14:creationId xmlns:p14="http://schemas.microsoft.com/office/powerpoint/2010/main" val="281767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Data Matrices and Representations</a:t>
            </a:r>
          </a:p>
        </p:txBody>
      </p:sp>
    </p:spTree>
    <p:extLst>
      <p:ext uri="{BB962C8B-B14F-4D97-AF65-F5344CB8AC3E}">
        <p14:creationId xmlns:p14="http://schemas.microsoft.com/office/powerpoint/2010/main" val="33557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523220"/>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31" y="365130"/>
            <a:ext cx="8658301" cy="672288"/>
          </a:xfrm>
        </p:spPr>
        <p:txBody>
          <a:bodyPr>
            <a:normAutofit fontScale="90000"/>
          </a:bodyPr>
          <a:lstStyle/>
          <a:p>
            <a:r>
              <a:rPr lang="en-US" sz="3600" dirty="0"/>
              <a:t>Our Data is a High-dimensional Matrix</a:t>
            </a:r>
          </a:p>
        </p:txBody>
      </p:sp>
      <p:sp>
        <p:nvSpPr>
          <p:cNvPr id="4" name="Left Bracket 3"/>
          <p:cNvSpPr/>
          <p:nvPr/>
        </p:nvSpPr>
        <p:spPr>
          <a:xfrm>
            <a:off x="1817394" y="2097531"/>
            <a:ext cx="570831" cy="4137987"/>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ight Bracket 4"/>
          <p:cNvSpPr/>
          <p:nvPr/>
        </p:nvSpPr>
        <p:spPr>
          <a:xfrm>
            <a:off x="6907056" y="2097531"/>
            <a:ext cx="413852" cy="4137987"/>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2154887" y="2511330"/>
            <a:ext cx="539931" cy="369332"/>
          </a:xfrm>
          <a:prstGeom prst="rect">
            <a:avLst/>
          </a:prstGeom>
          <a:noFill/>
        </p:spPr>
        <p:txBody>
          <a:bodyPr wrap="none" rtlCol="0">
            <a:spAutoFit/>
          </a:bodyPr>
          <a:lstStyle/>
          <a:p>
            <a:r>
              <a:rPr lang="en-US" dirty="0"/>
              <a:t>d11</a:t>
            </a:r>
          </a:p>
        </p:txBody>
      </p:sp>
      <p:sp>
        <p:nvSpPr>
          <p:cNvPr id="7" name="TextBox 6"/>
          <p:cNvSpPr txBox="1"/>
          <p:nvPr/>
        </p:nvSpPr>
        <p:spPr>
          <a:xfrm>
            <a:off x="2873401" y="2492503"/>
            <a:ext cx="539931" cy="369332"/>
          </a:xfrm>
          <a:prstGeom prst="rect">
            <a:avLst/>
          </a:prstGeom>
          <a:noFill/>
        </p:spPr>
        <p:txBody>
          <a:bodyPr wrap="none" rtlCol="0">
            <a:spAutoFit/>
          </a:bodyPr>
          <a:lstStyle/>
          <a:p>
            <a:r>
              <a:rPr lang="en-US" dirty="0"/>
              <a:t>d12</a:t>
            </a:r>
          </a:p>
        </p:txBody>
      </p:sp>
      <p:sp>
        <p:nvSpPr>
          <p:cNvPr id="8" name="TextBox 7"/>
          <p:cNvSpPr txBox="1"/>
          <p:nvPr/>
        </p:nvSpPr>
        <p:spPr>
          <a:xfrm>
            <a:off x="2154887" y="3076464"/>
            <a:ext cx="539931" cy="369332"/>
          </a:xfrm>
          <a:prstGeom prst="rect">
            <a:avLst/>
          </a:prstGeom>
          <a:noFill/>
        </p:spPr>
        <p:txBody>
          <a:bodyPr wrap="none" rtlCol="0">
            <a:spAutoFit/>
          </a:bodyPr>
          <a:lstStyle/>
          <a:p>
            <a:r>
              <a:rPr lang="en-US" dirty="0"/>
              <a:t>d21</a:t>
            </a:r>
          </a:p>
        </p:txBody>
      </p:sp>
      <p:sp>
        <p:nvSpPr>
          <p:cNvPr id="9" name="TextBox 8"/>
          <p:cNvSpPr txBox="1"/>
          <p:nvPr/>
        </p:nvSpPr>
        <p:spPr>
          <a:xfrm>
            <a:off x="2873401" y="3056102"/>
            <a:ext cx="539931" cy="369332"/>
          </a:xfrm>
          <a:prstGeom prst="rect">
            <a:avLst/>
          </a:prstGeom>
          <a:noFill/>
        </p:spPr>
        <p:txBody>
          <a:bodyPr wrap="none" rtlCol="0">
            <a:spAutoFit/>
          </a:bodyPr>
          <a:lstStyle/>
          <a:p>
            <a:r>
              <a:rPr lang="en-US" dirty="0"/>
              <a:t>d22</a:t>
            </a:r>
          </a:p>
        </p:txBody>
      </p:sp>
      <p:sp>
        <p:nvSpPr>
          <p:cNvPr id="10" name="Oval 9"/>
          <p:cNvSpPr/>
          <p:nvPr/>
        </p:nvSpPr>
        <p:spPr>
          <a:xfrm>
            <a:off x="3910193"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47695"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442279" y="262092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051855" y="4842321"/>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40408" y="3924552"/>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905612" y="3910286"/>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40408" y="449075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297596" y="517110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62071" y="4429717"/>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42603" y="2525598"/>
            <a:ext cx="645542" cy="369332"/>
          </a:xfrm>
          <a:prstGeom prst="rect">
            <a:avLst/>
          </a:prstGeom>
          <a:noFill/>
        </p:spPr>
        <p:txBody>
          <a:bodyPr wrap="square" rtlCol="0">
            <a:spAutoFit/>
          </a:bodyPr>
          <a:lstStyle/>
          <a:p>
            <a:r>
              <a:rPr lang="en-US" dirty="0"/>
              <a:t>Cell1 </a:t>
            </a:r>
          </a:p>
        </p:txBody>
      </p:sp>
      <p:sp>
        <p:nvSpPr>
          <p:cNvPr id="20" name="TextBox 19"/>
          <p:cNvSpPr txBox="1"/>
          <p:nvPr/>
        </p:nvSpPr>
        <p:spPr>
          <a:xfrm>
            <a:off x="2102810" y="1728199"/>
            <a:ext cx="633156" cy="307777"/>
          </a:xfrm>
          <a:prstGeom prst="rect">
            <a:avLst/>
          </a:prstGeom>
          <a:noFill/>
        </p:spPr>
        <p:txBody>
          <a:bodyPr wrap="none" rtlCol="0">
            <a:spAutoFit/>
          </a:bodyPr>
          <a:lstStyle/>
          <a:p>
            <a:r>
              <a:rPr lang="en-US" sz="1400" dirty="0"/>
              <a:t>gene1</a:t>
            </a:r>
          </a:p>
        </p:txBody>
      </p:sp>
      <p:sp>
        <p:nvSpPr>
          <p:cNvPr id="21" name="TextBox 20"/>
          <p:cNvSpPr txBox="1"/>
          <p:nvPr/>
        </p:nvSpPr>
        <p:spPr>
          <a:xfrm>
            <a:off x="2761852" y="1725300"/>
            <a:ext cx="633507" cy="307777"/>
          </a:xfrm>
          <a:prstGeom prst="rect">
            <a:avLst/>
          </a:prstGeom>
          <a:noFill/>
        </p:spPr>
        <p:txBody>
          <a:bodyPr wrap="none" rtlCol="0">
            <a:spAutoFit/>
          </a:bodyPr>
          <a:lstStyle/>
          <a:p>
            <a:r>
              <a:rPr lang="en-US" sz="1400" dirty="0"/>
              <a:t>gene2</a:t>
            </a:r>
          </a:p>
        </p:txBody>
      </p:sp>
      <p:sp>
        <p:nvSpPr>
          <p:cNvPr id="22" name="TextBox 21"/>
          <p:cNvSpPr txBox="1"/>
          <p:nvPr/>
        </p:nvSpPr>
        <p:spPr>
          <a:xfrm>
            <a:off x="3593615" y="1723811"/>
            <a:ext cx="633507" cy="307777"/>
          </a:xfrm>
          <a:prstGeom prst="rect">
            <a:avLst/>
          </a:prstGeom>
          <a:noFill/>
        </p:spPr>
        <p:txBody>
          <a:bodyPr wrap="none" rtlCol="0">
            <a:spAutoFit/>
          </a:bodyPr>
          <a:lstStyle/>
          <a:p>
            <a:r>
              <a:rPr lang="en-US" sz="1400" dirty="0"/>
              <a:t>gene3</a:t>
            </a:r>
          </a:p>
        </p:txBody>
      </p:sp>
      <p:sp>
        <p:nvSpPr>
          <p:cNvPr id="23" name="TextBox 22"/>
          <p:cNvSpPr txBox="1"/>
          <p:nvPr/>
        </p:nvSpPr>
        <p:spPr>
          <a:xfrm>
            <a:off x="260231" y="3056102"/>
            <a:ext cx="645542" cy="369332"/>
          </a:xfrm>
          <a:prstGeom prst="rect">
            <a:avLst/>
          </a:prstGeom>
          <a:noFill/>
        </p:spPr>
        <p:txBody>
          <a:bodyPr wrap="none" rtlCol="0">
            <a:spAutoFit/>
          </a:bodyPr>
          <a:lstStyle/>
          <a:p>
            <a:r>
              <a:rPr lang="en-US" dirty="0"/>
              <a:t>Cell2 </a:t>
            </a:r>
          </a:p>
        </p:txBody>
      </p:sp>
      <p:sp>
        <p:nvSpPr>
          <p:cNvPr id="24" name="TextBox 23"/>
          <p:cNvSpPr txBox="1"/>
          <p:nvPr/>
        </p:nvSpPr>
        <p:spPr>
          <a:xfrm>
            <a:off x="171784" y="1719331"/>
            <a:ext cx="1390124" cy="369332"/>
          </a:xfrm>
          <a:prstGeom prst="rect">
            <a:avLst/>
          </a:prstGeom>
          <a:noFill/>
        </p:spPr>
        <p:txBody>
          <a:bodyPr wrap="none" rtlCol="0">
            <a:spAutoFit/>
          </a:bodyPr>
          <a:lstStyle/>
          <a:p>
            <a:r>
              <a:rPr lang="en-US" dirty="0"/>
              <a:t>observations</a:t>
            </a:r>
          </a:p>
        </p:txBody>
      </p:sp>
      <p:cxnSp>
        <p:nvCxnSpPr>
          <p:cNvPr id="26" name="Straight Connector 25"/>
          <p:cNvCxnSpPr/>
          <p:nvPr/>
        </p:nvCxnSpPr>
        <p:spPr>
          <a:xfrm flipH="1" flipV="1">
            <a:off x="599373" y="1198589"/>
            <a:ext cx="1218021" cy="89894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65326" y="1302418"/>
            <a:ext cx="1022899" cy="369332"/>
          </a:xfrm>
          <a:prstGeom prst="rect">
            <a:avLst/>
          </a:prstGeom>
          <a:noFill/>
        </p:spPr>
        <p:txBody>
          <a:bodyPr wrap="none" rtlCol="0">
            <a:spAutoFit/>
          </a:bodyPr>
          <a:lstStyle/>
          <a:p>
            <a:r>
              <a:rPr lang="en-US" dirty="0"/>
              <a:t>variables</a:t>
            </a:r>
          </a:p>
        </p:txBody>
      </p:sp>
    </p:spTree>
    <p:extLst>
      <p:ext uri="{BB962C8B-B14F-4D97-AF65-F5344CB8AC3E}">
        <p14:creationId xmlns:p14="http://schemas.microsoft.com/office/powerpoint/2010/main" val="2573839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2602694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132655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05ADC7-2485-EE4F-B4B8-ACC07D606965}"/>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8" name="TextBox 7">
                <a:extLst>
                  <a:ext uri="{FF2B5EF4-FFF2-40B4-BE49-F238E27FC236}">
                    <a16:creationId xmlns:a16="http://schemas.microsoft.com/office/drawing/2014/main" id="{8C05ADC7-2485-EE4F-B4B8-ACC07D606965}"/>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7"/>
                <a:stretch>
                  <a:fillRect l="-5479" t="-6452" r="-137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B9AA9A-7439-D343-84A8-D3D4AE5BBA43}"/>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9" name="TextBox 8">
                <a:extLst>
                  <a:ext uri="{FF2B5EF4-FFF2-40B4-BE49-F238E27FC236}">
                    <a16:creationId xmlns:a16="http://schemas.microsoft.com/office/drawing/2014/main" id="{A8B9AA9A-7439-D343-84A8-D3D4AE5BBA43}"/>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8"/>
                <a:stretch>
                  <a:fillRect l="-4000" r="-9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21DAF6-1E7C-B146-9B08-95C73ABD1D67}"/>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10" name="TextBox 9">
                <a:extLst>
                  <a:ext uri="{FF2B5EF4-FFF2-40B4-BE49-F238E27FC236}">
                    <a16:creationId xmlns:a16="http://schemas.microsoft.com/office/drawing/2014/main" id="{BC21DAF6-1E7C-B146-9B08-95C73ABD1D67}"/>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9"/>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21561D-909C-5A48-AAE3-E8126090241E}"/>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11" name="TextBox 10">
                <a:extLst>
                  <a:ext uri="{FF2B5EF4-FFF2-40B4-BE49-F238E27FC236}">
                    <a16:creationId xmlns:a16="http://schemas.microsoft.com/office/drawing/2014/main" id="{1921561D-909C-5A48-AAE3-E8126090241E}"/>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10"/>
                <a:stretch>
                  <a:fillRect l="-8333" b="-2272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4E7BB4F-95AB-8040-A706-45137951C66C}"/>
              </a:ext>
            </a:extLst>
          </p:cNvPr>
          <p:cNvCxnSpPr>
            <a:cxnSpLocks/>
            <a:stCxn id="10"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1F8F08-0BF1-1A4F-ADD8-6A1BDDDF3022}"/>
              </a:ext>
            </a:extLst>
          </p:cNvPr>
          <p:cNvCxnSpPr>
            <a:cxnSpLocks/>
            <a:stCxn id="11"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2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F2575AF-F55F-994C-BA4A-148163BC28E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107872" y="1736205"/>
            <a:ext cx="5407477" cy="4506231"/>
          </a:xfrm>
          <a:prstGeom prst="rect">
            <a:avLst/>
          </a:prstGeom>
        </p:spPr>
      </p:pic>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p:txBody>
          <a:bodyPr>
            <a:normAutofit fontScale="90000"/>
          </a:bodyPr>
          <a:lstStyle/>
          <a:p>
            <a:r>
              <a:rPr lang="en-US" sz="4000" dirty="0"/>
              <a:t>Features are dimensions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148444" y="1496106"/>
                <a:ext cx="3999749"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a14:m>
                <a:r>
                  <a:rPr lang="en-US" sz="2400" dirty="0"/>
                  <a:t> three-dimensional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148444" y="1496106"/>
                <a:ext cx="3999749" cy="461665"/>
              </a:xfrm>
              <a:prstGeom prst="rect">
                <a:avLst/>
              </a:prstGeom>
              <a:blipFill>
                <a:blip r:embed="rId4"/>
                <a:stretch>
                  <a:fillRect l="-316" t="-10526" r="-1582"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5622856" y="3753855"/>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5622856" y="3753855"/>
                <a:ext cx="44114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71608-94A3-4140-9C8D-28E34AA440F6}"/>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5" name="TextBox 24">
                <a:extLst>
                  <a:ext uri="{FF2B5EF4-FFF2-40B4-BE49-F238E27FC236}">
                    <a16:creationId xmlns:a16="http://schemas.microsoft.com/office/drawing/2014/main" id="{E8E71608-94A3-4140-9C8D-28E34AA440F6}"/>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6"/>
                <a:stretch>
                  <a:fillRect l="-4110" t="-6667"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1F48A-BFF4-0346-A9D7-613235784E99}"/>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26" name="TextBox 25">
                <a:extLst>
                  <a:ext uri="{FF2B5EF4-FFF2-40B4-BE49-F238E27FC236}">
                    <a16:creationId xmlns:a16="http://schemas.microsoft.com/office/drawing/2014/main" id="{D6E1F48A-BFF4-0346-A9D7-613235784E99}"/>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7"/>
                <a:stretch>
                  <a:fillRect l="-2970" r="-792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40B759D-3BBB-7543-8A57-852BE8185533}"/>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27" name="TextBox 26">
                <a:extLst>
                  <a:ext uri="{FF2B5EF4-FFF2-40B4-BE49-F238E27FC236}">
                    <a16:creationId xmlns:a16="http://schemas.microsoft.com/office/drawing/2014/main" id="{140B759D-3BBB-7543-8A57-852BE8185533}"/>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8"/>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F325BAE-69E1-9B40-BAA0-24D806D35D91}"/>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28" name="TextBox 27">
                <a:extLst>
                  <a:ext uri="{FF2B5EF4-FFF2-40B4-BE49-F238E27FC236}">
                    <a16:creationId xmlns:a16="http://schemas.microsoft.com/office/drawing/2014/main" id="{AF325BAE-69E1-9B40-BAA0-24D806D35D91}"/>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9"/>
                <a:stretch>
                  <a:fillRect l="-8333" b="-2272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7A76A733-D534-9C48-A401-6081FFAA9050}"/>
              </a:ext>
            </a:extLst>
          </p:cNvPr>
          <p:cNvCxnSpPr>
            <a:cxnSpLocks/>
            <a:stCxn id="27"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AB4E7F-0B23-174A-8154-22C6F31473C6}"/>
              </a:ext>
            </a:extLst>
          </p:cNvPr>
          <p:cNvCxnSpPr>
            <a:cxnSpLocks/>
            <a:stCxn id="28"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786DD8-9D7F-7D4F-A253-8558C1AA10F8}"/>
                  </a:ext>
                </a:extLst>
              </p:cNvPr>
              <p:cNvSpPr txBox="1"/>
              <p:nvPr/>
            </p:nvSpPr>
            <p:spPr>
              <a:xfrm>
                <a:off x="747741" y="3342186"/>
                <a:ext cx="9153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dirty="0"/>
              </a:p>
            </p:txBody>
          </p:sp>
        </mc:Choice>
        <mc:Fallback xmlns="">
          <p:sp>
            <p:nvSpPr>
              <p:cNvPr id="31" name="TextBox 30">
                <a:extLst>
                  <a:ext uri="{FF2B5EF4-FFF2-40B4-BE49-F238E27FC236}">
                    <a16:creationId xmlns:a16="http://schemas.microsoft.com/office/drawing/2014/main" id="{0E786DD8-9D7F-7D4F-A253-8558C1AA10F8}"/>
                  </a:ext>
                </a:extLst>
              </p:cNvPr>
              <p:cNvSpPr txBox="1">
                <a:spLocks noRot="1" noChangeAspect="1" noMove="1" noResize="1" noEditPoints="1" noAdjustHandles="1" noChangeArrowheads="1" noChangeShapeType="1" noTextEdit="1"/>
              </p:cNvSpPr>
              <p:nvPr/>
            </p:nvSpPr>
            <p:spPr>
              <a:xfrm>
                <a:off x="747741" y="3342186"/>
                <a:ext cx="915379" cy="369332"/>
              </a:xfrm>
              <a:prstGeom prst="rect">
                <a:avLst/>
              </a:prstGeom>
              <a:blipFill>
                <a:blip r:embed="rId10"/>
                <a:stretch>
                  <a:fillRect l="-6849" t="-3333"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CD82E54-CA58-C449-B73B-44E392C64166}"/>
                  </a:ext>
                </a:extLst>
              </p:cNvPr>
              <p:cNvSpPr txBox="1"/>
              <p:nvPr/>
            </p:nvSpPr>
            <p:spPr>
              <a:xfrm>
                <a:off x="750315" y="3806644"/>
                <a:ext cx="1506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=[2,4,1]</m:t>
                      </m:r>
                    </m:oMath>
                  </m:oMathPara>
                </a14:m>
                <a:endParaRPr lang="en-US" sz="2400" dirty="0"/>
              </a:p>
            </p:txBody>
          </p:sp>
        </mc:Choice>
        <mc:Fallback xmlns="">
          <p:sp>
            <p:nvSpPr>
              <p:cNvPr id="32" name="TextBox 31">
                <a:extLst>
                  <a:ext uri="{FF2B5EF4-FFF2-40B4-BE49-F238E27FC236}">
                    <a16:creationId xmlns:a16="http://schemas.microsoft.com/office/drawing/2014/main" id="{BCD82E54-CA58-C449-B73B-44E392C64166}"/>
                  </a:ext>
                </a:extLst>
              </p:cNvPr>
              <p:cNvSpPr txBox="1">
                <a:spLocks noRot="1" noChangeAspect="1" noMove="1" noResize="1" noEditPoints="1" noAdjustHandles="1" noChangeArrowheads="1" noChangeShapeType="1" noTextEdit="1"/>
              </p:cNvSpPr>
              <p:nvPr/>
            </p:nvSpPr>
            <p:spPr>
              <a:xfrm>
                <a:off x="750315" y="3806644"/>
                <a:ext cx="1506246" cy="369332"/>
              </a:xfrm>
              <a:prstGeom prst="rect">
                <a:avLst/>
              </a:prstGeom>
              <a:blipFill>
                <a:blip r:embed="rId11"/>
                <a:stretch>
                  <a:fillRect l="-4167" r="-5833"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FC15C1C-030D-C246-8BC9-6E7F115548A8}"/>
                  </a:ext>
                </a:extLst>
              </p:cNvPr>
              <p:cNvSpPr txBox="1"/>
              <p:nvPr/>
            </p:nvSpPr>
            <p:spPr>
              <a:xfrm>
                <a:off x="1183892"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33" name="TextBox 32">
                <a:extLst>
                  <a:ext uri="{FF2B5EF4-FFF2-40B4-BE49-F238E27FC236}">
                    <a16:creationId xmlns:a16="http://schemas.microsoft.com/office/drawing/2014/main" id="{BFC15C1C-030D-C246-8BC9-6E7F115548A8}"/>
                  </a:ext>
                </a:extLst>
              </p:cNvPr>
              <p:cNvSpPr txBox="1">
                <a:spLocks noRot="1" noChangeAspect="1" noMove="1" noResize="1" noEditPoints="1" noAdjustHandles="1" noChangeArrowheads="1" noChangeShapeType="1" noTextEdit="1"/>
              </p:cNvSpPr>
              <p:nvPr/>
            </p:nvSpPr>
            <p:spPr>
              <a:xfrm>
                <a:off x="1183892" y="4449095"/>
                <a:ext cx="292644" cy="276999"/>
              </a:xfrm>
              <a:prstGeom prst="rect">
                <a:avLst/>
              </a:prstGeom>
              <a:blipFill>
                <a:blip r:embed="rId12"/>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1F8A7E-595B-A645-AB5D-906925FD4257}"/>
                  </a:ext>
                </a:extLst>
              </p:cNvPr>
              <p:cNvSpPr txBox="1"/>
              <p:nvPr/>
            </p:nvSpPr>
            <p:spPr>
              <a:xfrm>
                <a:off x="1659910" y="444909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34" name="TextBox 33">
                <a:extLst>
                  <a:ext uri="{FF2B5EF4-FFF2-40B4-BE49-F238E27FC236}">
                    <a16:creationId xmlns:a16="http://schemas.microsoft.com/office/drawing/2014/main" id="{231F8A7E-595B-A645-AB5D-906925FD4257}"/>
                  </a:ext>
                </a:extLst>
              </p:cNvPr>
              <p:cNvSpPr txBox="1">
                <a:spLocks noRot="1" noChangeAspect="1" noMove="1" noResize="1" noEditPoints="1" noAdjustHandles="1" noChangeArrowheads="1" noChangeShapeType="1" noTextEdit="1"/>
              </p:cNvSpPr>
              <p:nvPr/>
            </p:nvSpPr>
            <p:spPr>
              <a:xfrm>
                <a:off x="1659910" y="4449095"/>
                <a:ext cx="287323" cy="276999"/>
              </a:xfrm>
              <a:prstGeom prst="rect">
                <a:avLst/>
              </a:prstGeom>
              <a:blipFill>
                <a:blip r:embed="rId13"/>
                <a:stretch>
                  <a:fillRect l="-8333" r="-4167" b="-22727"/>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3DE5403B-5384-5642-AFCD-46C2FF4CB301}"/>
              </a:ext>
            </a:extLst>
          </p:cNvPr>
          <p:cNvCxnSpPr>
            <a:cxnSpLocks/>
            <a:stCxn id="33" idx="0"/>
          </p:cNvCxnSpPr>
          <p:nvPr/>
        </p:nvCxnSpPr>
        <p:spPr>
          <a:xfrm flipV="1">
            <a:off x="1330214" y="4176197"/>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107310-78BD-F642-A07A-5CAB754494C2}"/>
              </a:ext>
            </a:extLst>
          </p:cNvPr>
          <p:cNvCxnSpPr>
            <a:cxnSpLocks/>
            <a:stCxn id="34" idx="0"/>
          </p:cNvCxnSpPr>
          <p:nvPr/>
        </p:nvCxnSpPr>
        <p:spPr>
          <a:xfrm flipH="1" flipV="1">
            <a:off x="1800622" y="4175977"/>
            <a:ext cx="2950"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8471692-D6F1-2D44-8B36-4642003E64C6}"/>
                  </a:ext>
                </a:extLst>
              </p:cNvPr>
              <p:cNvSpPr txBox="1"/>
              <p:nvPr/>
            </p:nvSpPr>
            <p:spPr>
              <a:xfrm>
                <a:off x="2122515"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m:oMathPara>
                </a14:m>
                <a:endParaRPr lang="en-US" sz="1800" dirty="0"/>
              </a:p>
            </p:txBody>
          </p:sp>
        </mc:Choice>
        <mc:Fallback xmlns="">
          <p:sp>
            <p:nvSpPr>
              <p:cNvPr id="37" name="TextBox 36">
                <a:extLst>
                  <a:ext uri="{FF2B5EF4-FFF2-40B4-BE49-F238E27FC236}">
                    <a16:creationId xmlns:a16="http://schemas.microsoft.com/office/drawing/2014/main" id="{48471692-D6F1-2D44-8B36-4642003E64C6}"/>
                  </a:ext>
                </a:extLst>
              </p:cNvPr>
              <p:cNvSpPr txBox="1">
                <a:spLocks noRot="1" noChangeAspect="1" noMove="1" noResize="1" noEditPoints="1" noAdjustHandles="1" noChangeArrowheads="1" noChangeShapeType="1" noTextEdit="1"/>
              </p:cNvSpPr>
              <p:nvPr/>
            </p:nvSpPr>
            <p:spPr>
              <a:xfrm>
                <a:off x="2122515" y="4449095"/>
                <a:ext cx="292644" cy="276999"/>
              </a:xfrm>
              <a:prstGeom prst="rect">
                <a:avLst/>
              </a:prstGeom>
              <a:blipFill>
                <a:blip r:embed="rId14"/>
                <a:stretch>
                  <a:fillRect l="-8333" r="-4167" b="-2272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2EA19A-F2ED-4940-B14A-4D4ECE14D8A6}"/>
              </a:ext>
            </a:extLst>
          </p:cNvPr>
          <p:cNvCxnSpPr>
            <a:cxnSpLocks/>
            <a:stCxn id="37" idx="0"/>
          </p:cNvCxnSpPr>
          <p:nvPr/>
        </p:nvCxnSpPr>
        <p:spPr>
          <a:xfrm flipH="1" flipV="1">
            <a:off x="2031623" y="4175977"/>
            <a:ext cx="237214"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74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Euclidean Distance between observations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14325" y="1872759"/>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859836" y="3817595"/>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859836" y="3817595"/>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606125" y="2423999"/>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606125" y="2423999"/>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106558" y="381759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106558" y="3817595"/>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E190DB6-CE65-8448-A9C8-AA75BF229E71}"/>
              </a:ext>
            </a:extLst>
          </p:cNvPr>
          <p:cNvCxnSpPr/>
          <p:nvPr/>
        </p:nvCxnSpPr>
        <p:spPr>
          <a:xfrm flipH="1">
            <a:off x="1451600" y="2885664"/>
            <a:ext cx="746290" cy="1393596"/>
          </a:xfrm>
          <a:prstGeom prst="line">
            <a:avLst/>
          </a:prstGeom>
          <a:ln w="15875">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6054D3-79C9-834C-A180-6D4A3474007E}"/>
                  </a:ext>
                </a:extLst>
              </p:cNvPr>
              <p:cNvSpPr txBox="1"/>
              <p:nvPr/>
            </p:nvSpPr>
            <p:spPr>
              <a:xfrm>
                <a:off x="4673362" y="2644948"/>
                <a:ext cx="4517070" cy="46666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𝑒𝑢𝑐𝑙𝑖𝑑𝑒𝑎𝑛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i="1" dirty="0" smtClean="0">
                          <a:latin typeface="Cambria Math" panose="02040503050406030204" pitchFamily="18" charset="0"/>
                        </a:rPr>
                        <m:t>=</m:t>
                      </m:r>
                      <m:r>
                        <a:rPr lang="en-US" sz="2400" b="0" i="1" dirty="0" smtClean="0">
                          <a:latin typeface="Cambria Math" panose="02040503050406030204" pitchFamily="18" charset="0"/>
                        </a:rPr>
                        <m:t> </m:t>
                      </m:r>
                      <m:sSubSup>
                        <m:sSubSupPr>
                          <m:ctrlPr>
                            <a:rPr lang="en-US" sz="2400" b="0" i="1" dirty="0" smtClean="0">
                              <a:latin typeface="Cambria Math" panose="02040503050406030204" pitchFamily="18" charset="0"/>
                            </a:rPr>
                          </m:ctrlPr>
                        </m:sSubSup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2</m:t>
                          </m:r>
                        </m:sup>
                      </m:sSubSup>
                      <m:r>
                        <a:rPr lang="en-US" sz="2400" i="1" dirty="0" smtClean="0">
                          <a:latin typeface="Cambria Math" panose="02040503050406030204" pitchFamily="18" charset="0"/>
                        </a:rPr>
                        <m:t> </m:t>
                      </m:r>
                    </m:oMath>
                  </m:oMathPara>
                </a14:m>
                <a:endParaRPr lang="en-US" sz="2400" dirty="0">
                  <a:latin typeface="Myriad Pro" panose="020B0503030403020204" pitchFamily="34" charset="0"/>
                </a:endParaRPr>
              </a:p>
            </p:txBody>
          </p:sp>
        </mc:Choice>
        <mc:Fallback xmlns="">
          <p:sp>
            <p:nvSpPr>
              <p:cNvPr id="5" name="TextBox 4">
                <a:extLst>
                  <a:ext uri="{FF2B5EF4-FFF2-40B4-BE49-F238E27FC236}">
                    <a16:creationId xmlns:a16="http://schemas.microsoft.com/office/drawing/2014/main" id="{CB6054D3-79C9-834C-A180-6D4A3474007E}"/>
                  </a:ext>
                </a:extLst>
              </p:cNvPr>
              <p:cNvSpPr txBox="1">
                <a:spLocks noRot="1" noChangeAspect="1" noMove="1" noResize="1" noEditPoints="1" noAdjustHandles="1" noChangeArrowheads="1" noChangeShapeType="1" noTextEdit="1"/>
              </p:cNvSpPr>
              <p:nvPr/>
            </p:nvSpPr>
            <p:spPr>
              <a:xfrm>
                <a:off x="4673362" y="2644948"/>
                <a:ext cx="4517070" cy="466666"/>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4603EDC-BAFB-0348-85C4-547E82399F86}"/>
                  </a:ext>
                </a:extLst>
              </p:cNvPr>
              <p:cNvSpPr/>
              <p:nvPr/>
            </p:nvSpPr>
            <p:spPr>
              <a:xfrm>
                <a:off x="4673362" y="3435375"/>
                <a:ext cx="4504182"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6" name="Rectangle 5">
                <a:extLst>
                  <a:ext uri="{FF2B5EF4-FFF2-40B4-BE49-F238E27FC236}">
                    <a16:creationId xmlns:a16="http://schemas.microsoft.com/office/drawing/2014/main" id="{D4603EDC-BAFB-0348-85C4-547E82399F86}"/>
                  </a:ext>
                </a:extLst>
              </p:cNvPr>
              <p:cNvSpPr>
                <a:spLocks noRot="1" noChangeAspect="1" noMove="1" noResize="1" noEditPoints="1" noAdjustHandles="1" noChangeArrowheads="1" noChangeShapeType="1" noTextEdit="1"/>
              </p:cNvSpPr>
              <p:nvPr/>
            </p:nvSpPr>
            <p:spPr>
              <a:xfrm>
                <a:off x="4673362" y="3435375"/>
                <a:ext cx="4504182" cy="84388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540B63B-1EED-4140-A5B6-83F9C45224C6}"/>
                  </a:ext>
                </a:extLst>
              </p:cNvPr>
              <p:cNvSpPr/>
              <p:nvPr/>
            </p:nvSpPr>
            <p:spPr>
              <a:xfrm>
                <a:off x="4673362" y="4603021"/>
                <a:ext cx="3370731" cy="539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(2</m:t>
                              </m:r>
                              <m:r>
                                <a:rPr lang="en-US" sz="2400" i="1" dirty="0">
                                  <a:latin typeface="Cambria Math" panose="02040503050406030204" pitchFamily="18" charset="0"/>
                                </a:rPr>
                                <m:t> −</m:t>
                              </m:r>
                              <m:r>
                                <a:rPr lang="en-US" sz="2400" b="0" i="1" dirty="0" smtClean="0">
                                  <a:latin typeface="Cambria Math" panose="02040503050406030204" pitchFamily="18" charset="0"/>
                                </a:rPr>
                                <m:t>4</m:t>
                              </m:r>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12" name="Rectangle 11">
                <a:extLst>
                  <a:ext uri="{FF2B5EF4-FFF2-40B4-BE49-F238E27FC236}">
                    <a16:creationId xmlns:a16="http://schemas.microsoft.com/office/drawing/2014/main" id="{B540B63B-1EED-4140-A5B6-83F9C45224C6}"/>
                  </a:ext>
                </a:extLst>
              </p:cNvPr>
              <p:cNvSpPr>
                <a:spLocks noRot="1" noChangeAspect="1" noMove="1" noResize="1" noEditPoints="1" noAdjustHandles="1" noChangeArrowheads="1" noChangeShapeType="1" noTextEdit="1"/>
              </p:cNvSpPr>
              <p:nvPr/>
            </p:nvSpPr>
            <p:spPr>
              <a:xfrm>
                <a:off x="4673362" y="4603021"/>
                <a:ext cx="3370731" cy="539571"/>
              </a:xfrm>
              <a:prstGeom prst="rect">
                <a:avLst/>
              </a:prstGeom>
              <a:blipFill>
                <a:blip r:embed="rId9"/>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FF405C1-153F-7E42-B0ED-981493ACFB26}"/>
                  </a:ext>
                </a:extLst>
              </p:cNvPr>
              <p:cNvSpPr/>
              <p:nvPr/>
            </p:nvSpPr>
            <p:spPr>
              <a:xfrm>
                <a:off x="4673362" y="5452512"/>
                <a:ext cx="11373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r>
                        <a:rPr lang="en-US" sz="2400" b="0" i="1" dirty="0" smtClean="0">
                          <a:latin typeface="Cambria Math" panose="02040503050406030204" pitchFamily="18" charset="0"/>
                        </a:rPr>
                        <m:t>2</m:t>
                      </m:r>
                      <m:r>
                        <m:rPr>
                          <m:nor/>
                        </m:rPr>
                        <a:rPr lang="en-US" sz="2400" b="0" i="0" dirty="0" smtClean="0">
                          <a:latin typeface="Cambria Math" panose="02040503050406030204" pitchFamily="18" charset="0"/>
                        </a:rPr>
                        <m:t>.24</m:t>
                      </m:r>
                    </m:oMath>
                  </m:oMathPara>
                </a14:m>
                <a:endParaRPr lang="en-US" sz="2400" dirty="0"/>
              </a:p>
            </p:txBody>
          </p:sp>
        </mc:Choice>
        <mc:Fallback xmlns="">
          <p:sp>
            <p:nvSpPr>
              <p:cNvPr id="13" name="Rectangle 12">
                <a:extLst>
                  <a:ext uri="{FF2B5EF4-FFF2-40B4-BE49-F238E27FC236}">
                    <a16:creationId xmlns:a16="http://schemas.microsoft.com/office/drawing/2014/main" id="{0FF405C1-153F-7E42-B0ED-981493ACFB26}"/>
                  </a:ext>
                </a:extLst>
              </p:cNvPr>
              <p:cNvSpPr>
                <a:spLocks noRot="1" noChangeAspect="1" noMove="1" noResize="1" noEditPoints="1" noAdjustHandles="1" noChangeArrowheads="1" noChangeShapeType="1" noTextEdit="1"/>
              </p:cNvSpPr>
              <p:nvPr/>
            </p:nvSpPr>
            <p:spPr>
              <a:xfrm>
                <a:off x="4673362" y="5452512"/>
                <a:ext cx="1137363"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52951A9-D09B-8443-9343-0A09333822D0}"/>
                  </a:ext>
                </a:extLst>
              </p:cNvPr>
              <p:cNvSpPr/>
              <p:nvPr/>
            </p:nvSpPr>
            <p:spPr>
              <a:xfrm>
                <a:off x="1064719" y="3306078"/>
                <a:ext cx="7537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smtClean="0">
                          <a:solidFill>
                            <a:srgbClr val="C00000"/>
                          </a:solidFill>
                          <a:latin typeface="Arial" panose="020B0604020202020204" pitchFamily="34" charset="0"/>
                          <a:cs typeface="Arial" panose="020B0604020202020204" pitchFamily="34" charset="0"/>
                        </a:rPr>
                        <m:t>2.24</m:t>
                      </m:r>
                    </m:oMath>
                  </m:oMathPara>
                </a14:m>
                <a:endParaRPr lang="en-US" sz="2000" dirty="0">
                  <a:solidFill>
                    <a:srgbClr val="C00000"/>
                  </a:solidFill>
                  <a:latin typeface="Arial" panose="020B0604020202020204" pitchFamily="34" charset="0"/>
                  <a:cs typeface="Arial" panose="020B0604020202020204" pitchFamily="34" charset="0"/>
                </a:endParaRPr>
              </a:p>
            </p:txBody>
          </p:sp>
        </mc:Choice>
        <mc:Fallback xmlns="">
          <p:sp>
            <p:nvSpPr>
              <p:cNvPr id="14" name="Rectangle 13">
                <a:extLst>
                  <a:ext uri="{FF2B5EF4-FFF2-40B4-BE49-F238E27FC236}">
                    <a16:creationId xmlns:a16="http://schemas.microsoft.com/office/drawing/2014/main" id="{452951A9-D09B-8443-9343-0A09333822D0}"/>
                  </a:ext>
                </a:extLst>
              </p:cNvPr>
              <p:cNvSpPr>
                <a:spLocks noRot="1" noChangeAspect="1" noMove="1" noResize="1" noEditPoints="1" noAdjustHandles="1" noChangeArrowheads="1" noChangeShapeType="1" noTextEdit="1"/>
              </p:cNvSpPr>
              <p:nvPr/>
            </p:nvSpPr>
            <p:spPr>
              <a:xfrm>
                <a:off x="1064719" y="3306078"/>
                <a:ext cx="753732" cy="40011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8469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1A5BEF25-15E2-C446-B749-42180C9E71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97730" y="1757591"/>
            <a:ext cx="4548540" cy="449692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3058750" y="3848013"/>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3058750" y="3848013"/>
                <a:ext cx="591764"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805039" y="2454417"/>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805039" y="2454417"/>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305472" y="384801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305472" y="3848013"/>
                <a:ext cx="586956" cy="461665"/>
              </a:xfrm>
              <a:prstGeom prst="rect">
                <a:avLst/>
              </a:prstGeom>
              <a:blipFill>
                <a:blip r:embed="rId7"/>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113516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6915EF-ED7E-3147-9296-668B9971B6A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53000" contrast="-39000"/>
                    </a14:imgEffect>
                  </a14:imgLayer>
                </a14:imgProps>
              </a:ext>
              <a:ext uri="{28A0092B-C50C-407E-A947-70E740481C1C}">
                <a14:useLocalDpi xmlns:a14="http://schemas.microsoft.com/office/drawing/2010/main"/>
              </a:ext>
            </a:extLst>
          </a:blip>
          <a:srcRect/>
          <a:stretch/>
        </p:blipFill>
        <p:spPr>
          <a:xfrm>
            <a:off x="2819400" y="2100944"/>
            <a:ext cx="3646714" cy="3592286"/>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5"/>
                <a:stretch>
                  <a:fillRect l="-2683" r="-1192"/>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6" cstate="screen">
            <a:extLst>
              <a:ext uri="{28A0092B-C50C-407E-A947-70E740481C1C}">
                <a14:useLocalDpi xmlns:a14="http://schemas.microsoft.com/office/drawing/2010/main"/>
              </a:ext>
            </a:extLst>
          </a:blip>
          <a:srcRect/>
          <a:stretch/>
        </p:blipFill>
        <p:spPr>
          <a:xfrm>
            <a:off x="2396331" y="18256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2941842" y="37704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2941842" y="3770461"/>
                <a:ext cx="59176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688131" y="23768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688131" y="2376865"/>
                <a:ext cx="59176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188564" y="3770461"/>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188564" y="3770461"/>
                <a:ext cx="586956" cy="461665"/>
              </a:xfrm>
              <a:prstGeom prst="rect">
                <a:avLst/>
              </a:prstGeom>
              <a:blipFill>
                <a:blip r:embed="rId9"/>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01463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220662" y="1858281"/>
            <a:ext cx="4351338" cy="4351338"/>
          </a:xfrm>
        </p:spPr>
      </p:pic>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Manhattan  Distance</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766173" y="380311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766173" y="3803118"/>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12462" y="24095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12462" y="24095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012895" y="3803118"/>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012895" y="3803118"/>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EF80AAA-FEE5-8F47-9F54-100D7CCDBAB6}"/>
              </a:ext>
            </a:extLst>
          </p:cNvPr>
          <p:cNvCxnSpPr/>
          <p:nvPr/>
        </p:nvCxnSpPr>
        <p:spPr>
          <a:xfrm>
            <a:off x="2104227" y="2892959"/>
            <a:ext cx="0" cy="1393596"/>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9E6F83-7B41-2445-916F-163D571AC0F9}"/>
              </a:ext>
            </a:extLst>
          </p:cNvPr>
          <p:cNvCxnSpPr/>
          <p:nvPr/>
        </p:nvCxnSpPr>
        <p:spPr>
          <a:xfrm flipH="1">
            <a:off x="1347051" y="4297441"/>
            <a:ext cx="746290"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60F050-2C9B-B441-95F9-A8D156873D85}"/>
                  </a:ext>
                </a:extLst>
              </p:cNvPr>
              <p:cNvSpPr txBox="1"/>
              <p:nvPr/>
            </p:nvSpPr>
            <p:spPr>
              <a:xfrm>
                <a:off x="4398365" y="2712403"/>
                <a:ext cx="4701415"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𝑚𝑎𝑛h𝑎𝑡𝑡𝑎𝑛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b="0" i="1" dirty="0" smtClean="0">
                          <a:latin typeface="Cambria Math" panose="02040503050406030204" pitchFamily="18" charset="0"/>
                        </a:rPr>
                        <m: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1,1</m:t>
                          </m:r>
                        </m:sub>
                      </m:sSub>
                      <m:r>
                        <a:rPr lang="en-US" sz="2400" i="1" dirty="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12" name="TextBox 11">
                <a:extLst>
                  <a:ext uri="{FF2B5EF4-FFF2-40B4-BE49-F238E27FC236}">
                    <a16:creationId xmlns:a16="http://schemas.microsoft.com/office/drawing/2014/main" id="{6D60F050-2C9B-B441-95F9-A8D156873D85}"/>
                  </a:ext>
                </a:extLst>
              </p:cNvPr>
              <p:cNvSpPr txBox="1">
                <a:spLocks noRot="1" noChangeAspect="1" noMove="1" noResize="1" noEditPoints="1" noAdjustHandles="1" noChangeArrowheads="1" noChangeShapeType="1" noTextEdit="1"/>
              </p:cNvSpPr>
              <p:nvPr/>
            </p:nvSpPr>
            <p:spPr>
              <a:xfrm>
                <a:off x="4398365" y="2712403"/>
                <a:ext cx="4701415" cy="477888"/>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4FE1AF-0C34-FF4A-AA3C-560E4AE29110}"/>
                  </a:ext>
                </a:extLst>
              </p:cNvPr>
              <p:cNvSpPr/>
              <p:nvPr/>
            </p:nvSpPr>
            <p:spPr>
              <a:xfrm>
                <a:off x="4495800" y="3610878"/>
                <a:ext cx="4139851"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oMath>
                  </m:oMathPara>
                </a14:m>
                <a:endParaRPr lang="en-US" sz="2400" dirty="0"/>
              </a:p>
            </p:txBody>
          </p:sp>
        </mc:Choice>
        <mc:Fallback xmlns="">
          <p:sp>
            <p:nvSpPr>
              <p:cNvPr id="13" name="Rectangle 12">
                <a:extLst>
                  <a:ext uri="{FF2B5EF4-FFF2-40B4-BE49-F238E27FC236}">
                    <a16:creationId xmlns:a16="http://schemas.microsoft.com/office/drawing/2014/main" id="{794FE1AF-0C34-FF4A-AA3C-560E4AE29110}"/>
                  </a:ext>
                </a:extLst>
              </p:cNvPr>
              <p:cNvSpPr>
                <a:spLocks noRot="1" noChangeAspect="1" noMove="1" noResize="1" noEditPoints="1" noAdjustHandles="1" noChangeArrowheads="1" noChangeShapeType="1" noTextEdit="1"/>
              </p:cNvSpPr>
              <p:nvPr/>
            </p:nvSpPr>
            <p:spPr>
              <a:xfrm>
                <a:off x="4495800" y="3610878"/>
                <a:ext cx="4139851" cy="477888"/>
              </a:xfrm>
              <a:prstGeom prst="rect">
                <a:avLst/>
              </a:prstGeom>
              <a:blipFill>
                <a:blip r:embed="rId8"/>
                <a:stretch>
                  <a:fillRect b="-1538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3FA9BC8-38B0-B64D-B652-F492C10F0264}"/>
              </a:ext>
            </a:extLst>
          </p:cNvPr>
          <p:cNvSpPr txBox="1"/>
          <p:nvPr/>
        </p:nvSpPr>
        <p:spPr>
          <a:xfrm>
            <a:off x="5721336" y="2050641"/>
            <a:ext cx="2460930" cy="400110"/>
          </a:xfrm>
          <a:prstGeom prst="rect">
            <a:avLst/>
          </a:prstGeom>
          <a:noFill/>
        </p:spPr>
        <p:txBody>
          <a:bodyPr wrap="none" rtlCol="0">
            <a:spAutoFit/>
          </a:bodyPr>
          <a:lstStyle/>
          <a:p>
            <a:pPr algn="l"/>
            <a:r>
              <a:rPr lang="en-US" sz="2000" b="1" dirty="0">
                <a:latin typeface="Myriad Pro" panose="020B0503030403020204" pitchFamily="34" charset="0"/>
              </a:rPr>
              <a:t>Manhattan distance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9AB1D95-5E3F-B94C-996B-6F8535D6A887}"/>
                  </a:ext>
                </a:extLst>
              </p:cNvPr>
              <p:cNvSpPr/>
              <p:nvPr/>
            </p:nvSpPr>
            <p:spPr>
              <a:xfrm>
                <a:off x="4599998" y="5445017"/>
                <a:ext cx="738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=3</m:t>
                      </m:r>
                    </m:oMath>
                  </m:oMathPara>
                </a14:m>
                <a:endParaRPr lang="en-US" sz="2400" dirty="0"/>
              </a:p>
            </p:txBody>
          </p:sp>
        </mc:Choice>
        <mc:Fallback xmlns="">
          <p:sp>
            <p:nvSpPr>
              <p:cNvPr id="16" name="Rectangle 15">
                <a:extLst>
                  <a:ext uri="{FF2B5EF4-FFF2-40B4-BE49-F238E27FC236}">
                    <a16:creationId xmlns:a16="http://schemas.microsoft.com/office/drawing/2014/main" id="{59AB1D95-5E3F-B94C-996B-6F8535D6A887}"/>
                  </a:ext>
                </a:extLst>
              </p:cNvPr>
              <p:cNvSpPr>
                <a:spLocks noRot="1" noChangeAspect="1" noMove="1" noResize="1" noEditPoints="1" noAdjustHandles="1" noChangeArrowheads="1" noChangeShapeType="1" noTextEdit="1"/>
              </p:cNvSpPr>
              <p:nvPr/>
            </p:nvSpPr>
            <p:spPr>
              <a:xfrm>
                <a:off x="4599998" y="5445017"/>
                <a:ext cx="73821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019EFEB-546D-794D-922D-C6D897231AAD}"/>
                  </a:ext>
                </a:extLst>
              </p:cNvPr>
              <p:cNvSpPr/>
              <p:nvPr/>
            </p:nvSpPr>
            <p:spPr>
              <a:xfrm>
                <a:off x="4572000" y="4536059"/>
                <a:ext cx="28046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2|+|2</m:t>
                      </m:r>
                      <m:r>
                        <a:rPr lang="en-US" sz="2400" i="1" dirty="0">
                          <a:latin typeface="Cambria Math" panose="02040503050406030204" pitchFamily="18" charset="0"/>
                        </a:rPr>
                        <m:t>−</m:t>
                      </m:r>
                      <m:r>
                        <a:rPr lang="en-US" sz="2400" b="0" i="1" dirty="0" smtClean="0">
                          <a:latin typeface="Cambria Math" panose="02040503050406030204" pitchFamily="18" charset="0"/>
                        </a:rPr>
                        <m:t>4|</m:t>
                      </m:r>
                    </m:oMath>
                  </m:oMathPara>
                </a14:m>
                <a:endParaRPr lang="en-US" sz="2400" dirty="0"/>
              </a:p>
            </p:txBody>
          </p:sp>
        </mc:Choice>
        <mc:Fallback xmlns="">
          <p:sp>
            <p:nvSpPr>
              <p:cNvPr id="17" name="Rectangle 16">
                <a:extLst>
                  <a:ext uri="{FF2B5EF4-FFF2-40B4-BE49-F238E27FC236}">
                    <a16:creationId xmlns:a16="http://schemas.microsoft.com/office/drawing/2014/main" id="{6019EFEB-546D-794D-922D-C6D897231AAD}"/>
                  </a:ext>
                </a:extLst>
              </p:cNvPr>
              <p:cNvSpPr>
                <a:spLocks noRot="1" noChangeAspect="1" noMove="1" noResize="1" noEditPoints="1" noAdjustHandles="1" noChangeArrowheads="1" noChangeShapeType="1" noTextEdit="1"/>
              </p:cNvSpPr>
              <p:nvPr/>
            </p:nvSpPr>
            <p:spPr>
              <a:xfrm>
                <a:off x="4572000" y="4536059"/>
                <a:ext cx="2804614" cy="461665"/>
              </a:xfrm>
              <a:prstGeom prst="rect">
                <a:avLst/>
              </a:prstGeom>
              <a:blipFill>
                <a:blip r:embed="rId10"/>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19321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D1BA13D-F4C8-DE4F-ABC6-51F3887FE9E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18020" y="2062357"/>
            <a:ext cx="8307960" cy="3956171"/>
          </a:xfr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924506"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924506" y="4307788"/>
                <a:ext cx="59176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85954"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85954" y="2597048"/>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293776"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293776" y="3846123"/>
                <a:ext cx="586956"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D9A9102-02DA-5C4A-8639-BE7AACF5DE2C}"/>
                  </a:ext>
                </a:extLst>
              </p:cNvPr>
              <p:cNvSpPr/>
              <p:nvPr/>
            </p:nvSpPr>
            <p:spPr>
              <a:xfrm>
                <a:off x="5337822"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12" name="Rectangle 11">
                <a:extLst>
                  <a:ext uri="{FF2B5EF4-FFF2-40B4-BE49-F238E27FC236}">
                    <a16:creationId xmlns:a16="http://schemas.microsoft.com/office/drawing/2014/main" id="{1D9A9102-02DA-5C4A-8639-BE7AACF5DE2C}"/>
                  </a:ext>
                </a:extLst>
              </p:cNvPr>
              <p:cNvSpPr>
                <a:spLocks noRot="1" noChangeAspect="1" noMove="1" noResize="1" noEditPoints="1" noAdjustHandles="1" noChangeArrowheads="1" noChangeShapeType="1" noTextEdit="1"/>
              </p:cNvSpPr>
              <p:nvPr/>
            </p:nvSpPr>
            <p:spPr>
              <a:xfrm>
                <a:off x="5337822" y="4307788"/>
                <a:ext cx="591764"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006F77F-180B-3849-ABEF-B5C85DDB068E}"/>
                  </a:ext>
                </a:extLst>
              </p:cNvPr>
              <p:cNvSpPr/>
              <p:nvPr/>
            </p:nvSpPr>
            <p:spPr>
              <a:xfrm>
                <a:off x="5999270"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3006F77F-180B-3849-ABEF-B5C85DDB068E}"/>
                  </a:ext>
                </a:extLst>
              </p:cNvPr>
              <p:cNvSpPr>
                <a:spLocks noRot="1" noChangeAspect="1" noMove="1" noResize="1" noEditPoints="1" noAdjustHandles="1" noChangeArrowheads="1" noChangeShapeType="1" noTextEdit="1"/>
              </p:cNvSpPr>
              <p:nvPr/>
            </p:nvSpPr>
            <p:spPr>
              <a:xfrm>
                <a:off x="5999270" y="2597048"/>
                <a:ext cx="59176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991A62E-D8E9-3A49-A511-E87E1C13EAF8}"/>
                  </a:ext>
                </a:extLst>
              </p:cNvPr>
              <p:cNvSpPr/>
              <p:nvPr/>
            </p:nvSpPr>
            <p:spPr>
              <a:xfrm>
                <a:off x="7707092"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4" name="Rectangle 13">
                <a:extLst>
                  <a:ext uri="{FF2B5EF4-FFF2-40B4-BE49-F238E27FC236}">
                    <a16:creationId xmlns:a16="http://schemas.microsoft.com/office/drawing/2014/main" id="{F991A62E-D8E9-3A49-A511-E87E1C13EAF8}"/>
                  </a:ext>
                </a:extLst>
              </p:cNvPr>
              <p:cNvSpPr>
                <a:spLocks noRot="1" noChangeAspect="1" noMove="1" noResize="1" noEditPoints="1" noAdjustHandles="1" noChangeArrowheads="1" noChangeShapeType="1" noTextEdit="1"/>
              </p:cNvSpPr>
              <p:nvPr/>
            </p:nvSpPr>
            <p:spPr>
              <a:xfrm>
                <a:off x="7707092" y="3846123"/>
                <a:ext cx="586956" cy="461665"/>
              </a:xfrm>
              <a:prstGeom prst="rect">
                <a:avLst/>
              </a:prstGeom>
              <a:blipFill>
                <a:blip r:embed="rId10"/>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28981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a:t>
            </a:r>
          </a:p>
        </p:txBody>
      </p:sp>
      <p:sp>
        <p:nvSpPr>
          <p:cNvPr id="3" name="Content Placeholder 2"/>
          <p:cNvSpPr>
            <a:spLocks noGrp="1"/>
          </p:cNvSpPr>
          <p:nvPr>
            <p:ph idx="1"/>
          </p:nvPr>
        </p:nvSpPr>
        <p:spPr>
          <a:xfrm>
            <a:off x="628649" y="1825625"/>
            <a:ext cx="8069873" cy="4351338"/>
          </a:xfrm>
        </p:spPr>
        <p:txBody>
          <a:bodyPr>
            <a:normAutofit fontScale="92500" lnSpcReduction="20000"/>
          </a:bodyPr>
          <a:lstStyle/>
          <a:p>
            <a:pPr>
              <a:spcAft>
                <a:spcPts val="600"/>
              </a:spcAft>
            </a:pPr>
            <a:r>
              <a:rPr lang="en-US" dirty="0"/>
              <a:t>There are many ways to measure distance </a:t>
            </a:r>
          </a:p>
          <a:p>
            <a:pPr lvl="1">
              <a:spcAft>
                <a:spcPts val="600"/>
              </a:spcAft>
            </a:pPr>
            <a:r>
              <a:rPr lang="en-US" dirty="0"/>
              <a:t>Hamming, Euclidean, Cosine</a:t>
            </a:r>
          </a:p>
          <a:p>
            <a:pPr>
              <a:spcAft>
                <a:spcPts val="600"/>
              </a:spcAft>
            </a:pPr>
            <a:r>
              <a:rPr lang="en-US" dirty="0"/>
              <a:t>Distances are functions that take two points and return a real number that is </a:t>
            </a:r>
            <a:r>
              <a:rPr lang="en-US" b="1" dirty="0"/>
              <a:t>positive or 0</a:t>
            </a:r>
          </a:p>
          <a:p>
            <a:pPr>
              <a:spcAft>
                <a:spcPts val="600"/>
              </a:spcAft>
            </a:pPr>
            <a:endParaRPr lang="en-US" b="1" dirty="0"/>
          </a:p>
          <a:p>
            <a:r>
              <a:rPr lang="en-US" dirty="0"/>
              <a:t>Distances can be any function that is:</a:t>
            </a:r>
          </a:p>
          <a:p>
            <a:endParaRPr lang="en-US" dirty="0"/>
          </a:p>
          <a:p>
            <a:pPr lvl="1"/>
            <a:r>
              <a:rPr lang="en-US" b="1" dirty="0"/>
              <a:t>Symmetric: </a:t>
            </a:r>
            <a:r>
              <a:rPr lang="en-US" dirty="0" err="1"/>
              <a:t>dist</a:t>
            </a:r>
            <a:r>
              <a:rPr lang="en-US" dirty="0"/>
              <a:t>(a</a:t>
            </a:r>
            <a:r>
              <a:rPr lang="en-US" dirty="0">
                <a:sym typeface="Wingdings"/>
              </a:rPr>
              <a:t>  </a:t>
            </a:r>
            <a:r>
              <a:rPr lang="en-US" dirty="0"/>
              <a:t>b) = </a:t>
            </a:r>
            <a:r>
              <a:rPr lang="en-US" dirty="0" err="1"/>
              <a:t>dist</a:t>
            </a:r>
            <a:r>
              <a:rPr lang="en-US" dirty="0"/>
              <a:t>(b</a:t>
            </a:r>
            <a:r>
              <a:rPr lang="en-US" dirty="0">
                <a:sym typeface="Wingdings"/>
              </a:rPr>
              <a:t>  </a:t>
            </a:r>
            <a:r>
              <a:rPr lang="en-US" dirty="0"/>
              <a:t>a)</a:t>
            </a:r>
          </a:p>
          <a:p>
            <a:pPr lvl="1"/>
            <a:endParaRPr lang="en-US" dirty="0"/>
          </a:p>
          <a:p>
            <a:pPr lvl="1"/>
            <a:r>
              <a:rPr lang="en-US" b="1" dirty="0"/>
              <a:t>Non-negative: </a:t>
            </a:r>
            <a:r>
              <a:rPr lang="en-US" dirty="0" err="1"/>
              <a:t>dist</a:t>
            </a:r>
            <a:r>
              <a:rPr lang="en-US" dirty="0"/>
              <a:t>(</a:t>
            </a:r>
            <a:r>
              <a:rPr lang="en-US" dirty="0" err="1"/>
              <a:t>a</a:t>
            </a:r>
            <a:r>
              <a:rPr lang="en-US" dirty="0" err="1">
                <a:sym typeface="Wingdings"/>
              </a:rPr>
              <a:t></a:t>
            </a:r>
            <a:r>
              <a:rPr lang="en-US" dirty="0" err="1"/>
              <a:t>b</a:t>
            </a:r>
            <a:r>
              <a:rPr lang="en-US" dirty="0"/>
              <a:t>)&gt;= 0</a:t>
            </a:r>
          </a:p>
          <a:p>
            <a:pPr lvl="1"/>
            <a:endParaRPr lang="en-US" dirty="0"/>
          </a:p>
          <a:p>
            <a:pPr lvl="1"/>
            <a:r>
              <a:rPr lang="en-US" b="1" dirty="0"/>
              <a:t>Follow triangle inequality: </a:t>
            </a:r>
            <a:r>
              <a:rPr lang="en-US" dirty="0" err="1"/>
              <a:t>dist</a:t>
            </a:r>
            <a:r>
              <a:rPr lang="en-US" dirty="0"/>
              <a:t>(</a:t>
            </a:r>
            <a:r>
              <a:rPr lang="en-US" dirty="0" err="1"/>
              <a:t>a</a:t>
            </a:r>
            <a:r>
              <a:rPr lang="en-US" dirty="0" err="1">
                <a:sym typeface="Wingdings"/>
              </a:rPr>
              <a:t></a:t>
            </a:r>
            <a:r>
              <a:rPr lang="en-US" dirty="0" err="1"/>
              <a:t>c</a:t>
            </a:r>
            <a:r>
              <a:rPr lang="en-US" dirty="0"/>
              <a:t>) &lt;= </a:t>
            </a:r>
            <a:r>
              <a:rPr lang="en-US" dirty="0" err="1"/>
              <a:t>dist</a:t>
            </a:r>
            <a:r>
              <a:rPr lang="en-US" dirty="0"/>
              <a:t>(</a:t>
            </a:r>
            <a:r>
              <a:rPr lang="en-US" dirty="0" err="1"/>
              <a:t>a</a:t>
            </a:r>
            <a:r>
              <a:rPr lang="en-US" dirty="0" err="1">
                <a:sym typeface="Wingdings"/>
              </a:rPr>
              <a:t>b</a:t>
            </a:r>
            <a:r>
              <a:rPr lang="en-US" dirty="0">
                <a:sym typeface="Wingdings"/>
              </a:rPr>
              <a:t>) + </a:t>
            </a:r>
            <a:r>
              <a:rPr lang="en-US" dirty="0" err="1">
                <a:sym typeface="Wingdings"/>
              </a:rPr>
              <a:t>dist</a:t>
            </a:r>
            <a:r>
              <a:rPr lang="en-US" dirty="0">
                <a:sym typeface="Wingdings"/>
              </a:rPr>
              <a:t>(</a:t>
            </a:r>
            <a:r>
              <a:rPr lang="en-US" dirty="0" err="1">
                <a:sym typeface="Wingdings"/>
              </a:rPr>
              <a:t>bc</a:t>
            </a:r>
            <a:r>
              <a:rPr lang="en-US" dirty="0">
                <a:sym typeface="Wingdings"/>
              </a:rPr>
              <a:t>)</a:t>
            </a:r>
            <a:endParaRPr lang="en-US" dirty="0"/>
          </a:p>
        </p:txBody>
      </p:sp>
    </p:spTree>
    <p:extLst>
      <p:ext uri="{BB962C8B-B14F-4D97-AF65-F5344CB8AC3E}">
        <p14:creationId xmlns:p14="http://schemas.microsoft.com/office/powerpoint/2010/main" val="1171637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F645-70D6-654B-82BC-1E34E6F0C60D}"/>
              </a:ext>
            </a:extLst>
          </p:cNvPr>
          <p:cNvSpPr>
            <a:spLocks noGrp="1"/>
          </p:cNvSpPr>
          <p:nvPr>
            <p:ph type="title"/>
          </p:nvPr>
        </p:nvSpPr>
        <p:spPr/>
        <p:txBody>
          <a:bodyPr/>
          <a:lstStyle/>
          <a:p>
            <a:r>
              <a:rPr lang="en-US" dirty="0"/>
              <a:t>Triangle Inequality </a:t>
            </a:r>
          </a:p>
        </p:txBody>
      </p:sp>
      <p:pic>
        <p:nvPicPr>
          <p:cNvPr id="4" name="Picture 3">
            <a:extLst>
              <a:ext uri="{FF2B5EF4-FFF2-40B4-BE49-F238E27FC236}">
                <a16:creationId xmlns:a16="http://schemas.microsoft.com/office/drawing/2014/main" id="{2E3ECEB7-59A2-D741-9E81-2B695137B4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9660" y="1690692"/>
            <a:ext cx="5119121" cy="4939952"/>
          </a:xfrm>
          <a:prstGeom prst="rect">
            <a:avLst/>
          </a:prstGeom>
        </p:spPr>
      </p:pic>
    </p:spTree>
    <p:extLst>
      <p:ext uri="{BB962C8B-B14F-4D97-AF65-F5344CB8AC3E}">
        <p14:creationId xmlns:p14="http://schemas.microsoft.com/office/powerpoint/2010/main" val="948951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9BD7-3ED9-2240-8F6B-F98625A5DAB1}"/>
              </a:ext>
            </a:extLst>
          </p:cNvPr>
          <p:cNvSpPr>
            <a:spLocks noGrp="1"/>
          </p:cNvSpPr>
          <p:nvPr>
            <p:ph type="title"/>
          </p:nvPr>
        </p:nvSpPr>
        <p:spPr>
          <a:xfrm>
            <a:off x="628650" y="365129"/>
            <a:ext cx="7886700" cy="1325563"/>
          </a:xfrm>
        </p:spPr>
        <p:txBody>
          <a:bodyPr/>
          <a:lstStyle/>
          <a:p>
            <a:r>
              <a:rPr lang="en-US" dirty="0"/>
              <a:t>Representing Data as a Graph</a:t>
            </a:r>
          </a:p>
        </p:txBody>
      </p:sp>
      <p:pic>
        <p:nvPicPr>
          <p:cNvPr id="8" name="Content Placeholder 7">
            <a:extLst>
              <a:ext uri="{FF2B5EF4-FFF2-40B4-BE49-F238E27FC236}">
                <a16:creationId xmlns:a16="http://schemas.microsoft.com/office/drawing/2014/main" id="{55D01AE7-EBF0-8A42-A5EE-0ED603053D1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662" y="2478767"/>
            <a:ext cx="3767864" cy="376786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0325457-21C9-9C41-A92C-68A355CCDB0B}"/>
                  </a:ext>
                </a:extLst>
              </p:cNvPr>
              <p:cNvSpPr/>
              <p:nvPr/>
            </p:nvSpPr>
            <p:spPr>
              <a:xfrm>
                <a:off x="636758" y="4131866"/>
                <a:ext cx="59176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0325457-21C9-9C41-A92C-68A355CCDB0B}"/>
                  </a:ext>
                </a:extLst>
              </p:cNvPr>
              <p:cNvSpPr>
                <a:spLocks noRot="1" noChangeAspect="1" noMove="1" noResize="1" noEditPoints="1" noAdjustHandles="1" noChangeArrowheads="1" noChangeShapeType="1" noTextEdit="1"/>
              </p:cNvSpPr>
              <p:nvPr/>
            </p:nvSpPr>
            <p:spPr>
              <a:xfrm>
                <a:off x="636758" y="4131866"/>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86F8E01-D683-0847-88DB-97C81F8D2406}"/>
                  </a:ext>
                </a:extLst>
              </p:cNvPr>
              <p:cNvSpPr/>
              <p:nvPr/>
            </p:nvSpPr>
            <p:spPr>
              <a:xfrm>
                <a:off x="1357937" y="2821222"/>
                <a:ext cx="59176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786F8E01-D683-0847-88DB-97C81F8D2406}"/>
                  </a:ext>
                </a:extLst>
              </p:cNvPr>
              <p:cNvSpPr>
                <a:spLocks noRot="1" noChangeAspect="1" noMove="1" noResize="1" noEditPoints="1" noAdjustHandles="1" noChangeArrowheads="1" noChangeShapeType="1" noTextEdit="1"/>
              </p:cNvSpPr>
              <p:nvPr/>
            </p:nvSpPr>
            <p:spPr>
              <a:xfrm>
                <a:off x="1357937" y="28212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CF1E85D-D236-7F4C-96A2-EC2C43FA98A5}"/>
                  </a:ext>
                </a:extLst>
              </p:cNvPr>
              <p:cNvSpPr/>
              <p:nvPr/>
            </p:nvSpPr>
            <p:spPr>
              <a:xfrm>
                <a:off x="2621010" y="4057844"/>
                <a:ext cx="58695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5CF1E85D-D236-7F4C-96A2-EC2C43FA98A5}"/>
                  </a:ext>
                </a:extLst>
              </p:cNvPr>
              <p:cNvSpPr>
                <a:spLocks noRot="1" noChangeAspect="1" noMove="1" noResize="1" noEditPoints="1" noAdjustHandles="1" noChangeArrowheads="1" noChangeShapeType="1" noTextEdit="1"/>
              </p:cNvSpPr>
              <p:nvPr/>
            </p:nvSpPr>
            <p:spPr>
              <a:xfrm>
                <a:off x="2621010" y="4057844"/>
                <a:ext cx="586956"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17C9A41-BF86-6345-8013-0377CF89E403}"/>
              </a:ext>
            </a:extLst>
          </p:cNvPr>
          <p:cNvSpPr txBox="1"/>
          <p:nvPr/>
        </p:nvSpPr>
        <p:spPr>
          <a:xfrm>
            <a:off x="1758986" y="2188329"/>
            <a:ext cx="691215" cy="461665"/>
          </a:xfrm>
          <a:prstGeom prst="rect">
            <a:avLst/>
          </a:prstGeom>
          <a:noFill/>
        </p:spPr>
        <p:txBody>
          <a:bodyPr wrap="none" rtlCol="0">
            <a:spAutoFit/>
          </a:bodyPr>
          <a:lstStyle/>
          <a:p>
            <a:pPr algn="l"/>
            <a:r>
              <a:rPr lang="en-US" sz="2400" dirty="0">
                <a:latin typeface="Myriad Pro" panose="020B0503030403020204" pitchFamily="34" charset="0"/>
              </a:rPr>
              <a:t>Plot</a:t>
            </a:r>
          </a:p>
        </p:txBody>
      </p:sp>
      <p:grpSp>
        <p:nvGrpSpPr>
          <p:cNvPr id="50" name="Group 49">
            <a:extLst>
              <a:ext uri="{FF2B5EF4-FFF2-40B4-BE49-F238E27FC236}">
                <a16:creationId xmlns:a16="http://schemas.microsoft.com/office/drawing/2014/main" id="{E3B41EB6-CA12-E049-B718-4AFBBCC71A44}"/>
              </a:ext>
            </a:extLst>
          </p:cNvPr>
          <p:cNvGrpSpPr/>
          <p:nvPr/>
        </p:nvGrpSpPr>
        <p:grpSpPr>
          <a:xfrm>
            <a:off x="5789640" y="3052054"/>
            <a:ext cx="2096860" cy="1898078"/>
            <a:chOff x="5312230" y="2695453"/>
            <a:chExt cx="2801934" cy="2536311"/>
          </a:xfrm>
        </p:grpSpPr>
        <p:cxnSp>
          <p:nvCxnSpPr>
            <p:cNvPr id="21" name="Straight Connector 20">
              <a:extLst>
                <a:ext uri="{FF2B5EF4-FFF2-40B4-BE49-F238E27FC236}">
                  <a16:creationId xmlns:a16="http://schemas.microsoft.com/office/drawing/2014/main" id="{2A6776C0-9F0C-ED40-9A27-09D0467EF8ED}"/>
                </a:ext>
              </a:extLst>
            </p:cNvPr>
            <p:cNvCxnSpPr>
              <a:cxnSpLocks/>
            </p:cNvCxnSpPr>
            <p:nvPr/>
          </p:nvCxnSpPr>
          <p:spPr>
            <a:xfrm flipH="1" flipV="1">
              <a:off x="6692918" y="3743778"/>
              <a:ext cx="1191353" cy="160403"/>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A3993E-339B-8343-9E39-4A0D323BF074}"/>
                </a:ext>
              </a:extLst>
            </p:cNvPr>
            <p:cNvCxnSpPr/>
            <p:nvPr/>
          </p:nvCxnSpPr>
          <p:spPr>
            <a:xfrm>
              <a:off x="5521615" y="2995369"/>
              <a:ext cx="1171303" cy="80412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82B267-59ED-214D-90B4-C804E87A47AA}"/>
                </a:ext>
              </a:extLst>
            </p:cNvPr>
            <p:cNvCxnSpPr>
              <a:cxnSpLocks/>
            </p:cNvCxnSpPr>
            <p:nvPr/>
          </p:nvCxnSpPr>
          <p:spPr>
            <a:xfrm flipV="1">
              <a:off x="5521615" y="2904838"/>
              <a:ext cx="2055063" cy="90531"/>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16C771-C657-9A4C-86A1-C6523A5A7046}"/>
                </a:ext>
              </a:extLst>
            </p:cNvPr>
            <p:cNvCxnSpPr>
              <a:cxnSpLocks/>
            </p:cNvCxnSpPr>
            <p:nvPr/>
          </p:nvCxnSpPr>
          <p:spPr>
            <a:xfrm flipV="1">
              <a:off x="5793189" y="3799489"/>
              <a:ext cx="920237" cy="94765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47F5CC-87CD-274D-9EAB-527DC013F972}"/>
                </a:ext>
              </a:extLst>
            </p:cNvPr>
            <p:cNvCxnSpPr>
              <a:cxnSpLocks/>
            </p:cNvCxnSpPr>
            <p:nvPr/>
          </p:nvCxnSpPr>
          <p:spPr>
            <a:xfrm>
              <a:off x="7576678" y="2928532"/>
              <a:ext cx="328101" cy="98106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C4EBBC-9408-E149-AD87-A292C038B7D2}"/>
                </a:ext>
              </a:extLst>
            </p:cNvPr>
            <p:cNvCxnSpPr>
              <a:cxnSpLocks/>
            </p:cNvCxnSpPr>
            <p:nvPr/>
          </p:nvCxnSpPr>
          <p:spPr>
            <a:xfrm flipH="1" flipV="1">
              <a:off x="6688926" y="3808233"/>
              <a:ext cx="1075192" cy="129495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AC51BC-82BA-CA4F-911E-9E860E69C7A2}"/>
                </a:ext>
              </a:extLst>
            </p:cNvPr>
            <p:cNvCxnSpPr>
              <a:cxnSpLocks/>
            </p:cNvCxnSpPr>
            <p:nvPr/>
          </p:nvCxnSpPr>
          <p:spPr>
            <a:xfrm flipH="1">
              <a:off x="7716876" y="3933293"/>
              <a:ext cx="147345" cy="116989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435046-3C92-704F-8097-5D456BBD6E59}"/>
                </a:ext>
              </a:extLst>
            </p:cNvPr>
            <p:cNvCxnSpPr>
              <a:cxnSpLocks/>
            </p:cNvCxnSpPr>
            <p:nvPr/>
          </p:nvCxnSpPr>
          <p:spPr>
            <a:xfrm>
              <a:off x="5530340" y="3007179"/>
              <a:ext cx="332826" cy="180581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1CF7286-D9C0-8A4D-B9A0-D64F047EADE0}"/>
                </a:ext>
              </a:extLst>
            </p:cNvPr>
            <p:cNvCxnSpPr>
              <a:cxnSpLocks/>
            </p:cNvCxnSpPr>
            <p:nvPr/>
          </p:nvCxnSpPr>
          <p:spPr>
            <a:xfrm flipH="1" flipV="1">
              <a:off x="5501107" y="2971675"/>
              <a:ext cx="2403672" cy="89086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3477776-BA96-DB45-B7B1-E32D09F7AEFD}"/>
                </a:ext>
              </a:extLst>
            </p:cNvPr>
            <p:cNvSpPr/>
            <p:nvPr/>
          </p:nvSpPr>
          <p:spPr>
            <a:xfrm>
              <a:off x="5312230" y="278598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2276B5-1A83-D040-A0B9-68BF618577A2}"/>
                </a:ext>
              </a:extLst>
            </p:cNvPr>
            <p:cNvSpPr/>
            <p:nvPr/>
          </p:nvSpPr>
          <p:spPr>
            <a:xfrm>
              <a:off x="6483533" y="359010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658DC4-3C7E-B74D-AB9F-7DA93D621E47}"/>
                </a:ext>
              </a:extLst>
            </p:cNvPr>
            <p:cNvSpPr/>
            <p:nvPr/>
          </p:nvSpPr>
          <p:spPr>
            <a:xfrm>
              <a:off x="5608315" y="453775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110F340-77BB-464A-81DE-A3CEFF587BCA}"/>
                </a:ext>
              </a:extLst>
            </p:cNvPr>
            <p:cNvSpPr/>
            <p:nvPr/>
          </p:nvSpPr>
          <p:spPr>
            <a:xfrm>
              <a:off x="7367293" y="2695453"/>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ED3CD32-5A27-9E4F-B7E2-20056CAD2155}"/>
                </a:ext>
              </a:extLst>
            </p:cNvPr>
            <p:cNvSpPr/>
            <p:nvPr/>
          </p:nvSpPr>
          <p:spPr>
            <a:xfrm>
              <a:off x="7695394" y="370021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1D863A-96CD-1E41-A877-4019A3E24B4E}"/>
                </a:ext>
              </a:extLst>
            </p:cNvPr>
            <p:cNvSpPr/>
            <p:nvPr/>
          </p:nvSpPr>
          <p:spPr>
            <a:xfrm>
              <a:off x="7560484" y="481299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ABFF257E-DA7C-4743-A258-78E3A1ED13E9}"/>
              </a:ext>
            </a:extLst>
          </p:cNvPr>
          <p:cNvSpPr txBox="1"/>
          <p:nvPr/>
        </p:nvSpPr>
        <p:spPr>
          <a:xfrm>
            <a:off x="6348193" y="2188329"/>
            <a:ext cx="979755" cy="461665"/>
          </a:xfrm>
          <a:prstGeom prst="rect">
            <a:avLst/>
          </a:prstGeom>
          <a:noFill/>
        </p:spPr>
        <p:txBody>
          <a:bodyPr wrap="none" rtlCol="0">
            <a:spAutoFit/>
          </a:bodyPr>
          <a:lstStyle/>
          <a:p>
            <a:pPr algn="l"/>
            <a:r>
              <a:rPr lang="en-US" sz="2400" dirty="0">
                <a:latin typeface="Myriad Pro" panose="020B0503030403020204" pitchFamily="34" charset="0"/>
              </a:rPr>
              <a:t>Graph</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0B0E08-5EA0-724F-8F8E-9D0D42895A88}"/>
                  </a:ext>
                </a:extLst>
              </p:cNvPr>
              <p:cNvSpPr txBox="1"/>
              <p:nvPr/>
            </p:nvSpPr>
            <p:spPr>
              <a:xfrm>
                <a:off x="6094933" y="5106828"/>
                <a:ext cx="1634871"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52" name="TextBox 51">
                <a:extLst>
                  <a:ext uri="{FF2B5EF4-FFF2-40B4-BE49-F238E27FC236}">
                    <a16:creationId xmlns:a16="http://schemas.microsoft.com/office/drawing/2014/main" id="{950B0E08-5EA0-724F-8F8E-9D0D42895A88}"/>
                  </a:ext>
                </a:extLst>
              </p:cNvPr>
              <p:cNvSpPr txBox="1">
                <a:spLocks noRot="1" noChangeAspect="1" noMove="1" noResize="1" noEditPoints="1" noAdjustHandles="1" noChangeArrowheads="1" noChangeShapeType="1" noTextEdit="1"/>
              </p:cNvSpPr>
              <p:nvPr/>
            </p:nvSpPr>
            <p:spPr>
              <a:xfrm>
                <a:off x="6094933" y="5106828"/>
                <a:ext cx="163487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1570AD4-D605-9D4D-A710-4899D213B493}"/>
                  </a:ext>
                </a:extLst>
              </p:cNvPr>
              <p:cNvSpPr txBox="1"/>
              <p:nvPr/>
            </p:nvSpPr>
            <p:spPr>
              <a:xfrm>
                <a:off x="5907230" y="5642769"/>
                <a:ext cx="3032240"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𝑉</m:t>
                    </m:r>
                  </m:oMath>
                </a14:m>
                <a:r>
                  <a:rPr lang="en-US" sz="2400" dirty="0">
                    <a:latin typeface="Myriad Pro" panose="020B0503030403020204" pitchFamily="34" charset="0"/>
                  </a:rPr>
                  <a:t> = vertices / nodes</a:t>
                </a:r>
              </a:p>
            </p:txBody>
          </p:sp>
        </mc:Choice>
        <mc:Fallback xmlns="">
          <p:sp>
            <p:nvSpPr>
              <p:cNvPr id="53" name="TextBox 52">
                <a:extLst>
                  <a:ext uri="{FF2B5EF4-FFF2-40B4-BE49-F238E27FC236}">
                    <a16:creationId xmlns:a16="http://schemas.microsoft.com/office/drawing/2014/main" id="{31570AD4-D605-9D4D-A710-4899D213B493}"/>
                  </a:ext>
                </a:extLst>
              </p:cNvPr>
              <p:cNvSpPr txBox="1">
                <a:spLocks noRot="1" noChangeAspect="1" noMove="1" noResize="1" noEditPoints="1" noAdjustHandles="1" noChangeArrowheads="1" noChangeShapeType="1" noTextEdit="1"/>
              </p:cNvSpPr>
              <p:nvPr/>
            </p:nvSpPr>
            <p:spPr>
              <a:xfrm>
                <a:off x="5907230" y="5642769"/>
                <a:ext cx="3032240" cy="461665"/>
              </a:xfrm>
              <a:prstGeom prst="rect">
                <a:avLst/>
              </a:prstGeom>
              <a:blipFill>
                <a:blip r:embed="rId8"/>
                <a:stretch>
                  <a:fillRect t="-10811" r="-1667" b="-27027"/>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EEA841ED-57A9-EA49-BA18-2DD7B9EA50A5}"/>
              </a:ext>
            </a:extLst>
          </p:cNvPr>
          <p:cNvSpPr/>
          <p:nvPr/>
        </p:nvSpPr>
        <p:spPr>
          <a:xfrm>
            <a:off x="5594427" y="5716905"/>
            <a:ext cx="313391" cy="313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D05075-1BCB-E541-985D-6EEF34F7A008}"/>
                  </a:ext>
                </a:extLst>
              </p:cNvPr>
              <p:cNvSpPr txBox="1"/>
              <p:nvPr/>
            </p:nvSpPr>
            <p:spPr>
              <a:xfrm>
                <a:off x="5907230" y="6165115"/>
                <a:ext cx="1792222"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𝐸</m:t>
                    </m:r>
                  </m:oMath>
                </a14:m>
                <a:r>
                  <a:rPr lang="en-US" sz="2400" dirty="0">
                    <a:latin typeface="Myriad Pro" panose="020B0503030403020204" pitchFamily="34" charset="0"/>
                  </a:rPr>
                  <a:t> = edges</a:t>
                </a:r>
              </a:p>
            </p:txBody>
          </p:sp>
        </mc:Choice>
        <mc:Fallback xmlns="">
          <p:sp>
            <p:nvSpPr>
              <p:cNvPr id="56" name="TextBox 55">
                <a:extLst>
                  <a:ext uri="{FF2B5EF4-FFF2-40B4-BE49-F238E27FC236}">
                    <a16:creationId xmlns:a16="http://schemas.microsoft.com/office/drawing/2014/main" id="{8AD05075-1BCB-E541-985D-6EEF34F7A008}"/>
                  </a:ext>
                </a:extLst>
              </p:cNvPr>
              <p:cNvSpPr txBox="1">
                <a:spLocks noRot="1" noChangeAspect="1" noMove="1" noResize="1" noEditPoints="1" noAdjustHandles="1" noChangeArrowheads="1" noChangeShapeType="1" noTextEdit="1"/>
              </p:cNvSpPr>
              <p:nvPr/>
            </p:nvSpPr>
            <p:spPr>
              <a:xfrm>
                <a:off x="5907230" y="6165115"/>
                <a:ext cx="1792222" cy="461665"/>
              </a:xfrm>
              <a:prstGeom prst="rect">
                <a:avLst/>
              </a:prstGeom>
              <a:blipFill>
                <a:blip r:embed="rId9"/>
                <a:stretch>
                  <a:fillRect t="-7895" r="-4225" b="-26316"/>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8BA5FF6F-FAC4-ED4C-8748-26F8E2483625}"/>
              </a:ext>
            </a:extLst>
          </p:cNvPr>
          <p:cNvCxnSpPr>
            <a:cxnSpLocks/>
          </p:cNvCxnSpPr>
          <p:nvPr/>
        </p:nvCxnSpPr>
        <p:spPr>
          <a:xfrm>
            <a:off x="5608714" y="6395947"/>
            <a:ext cx="284816" cy="124"/>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66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Fully connected Graph </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681597" cy="307777"/>
          </a:xfrm>
          <a:prstGeom prst="rect">
            <a:avLst/>
          </a:prstGeom>
          <a:noFill/>
        </p:spPr>
        <p:txBody>
          <a:bodyPr wrap="none" rtlCol="0">
            <a:spAutoFit/>
          </a:bodyPr>
          <a:lstStyle/>
          <a:p>
            <a:r>
              <a:rPr lang="en-US" dirty="0"/>
              <a:t>D(0,1)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681597" cy="307777"/>
          </a:xfrm>
          <a:prstGeom prst="rect">
            <a:avLst/>
          </a:prstGeom>
          <a:noFill/>
        </p:spPr>
        <p:txBody>
          <a:bodyPr wrap="none" rtlCol="0">
            <a:spAutoFit/>
          </a:bodyPr>
          <a:lstStyle/>
          <a:p>
            <a:r>
              <a:rPr lang="en-US" dirty="0"/>
              <a:t>D(1,2)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681597" cy="307777"/>
          </a:xfrm>
          <a:prstGeom prst="rect">
            <a:avLst/>
          </a:prstGeom>
          <a:noFill/>
        </p:spPr>
        <p:txBody>
          <a:bodyPr wrap="none" rtlCol="0">
            <a:spAutoFit/>
          </a:bodyPr>
          <a:lstStyle/>
          <a:p>
            <a:r>
              <a:rPr lang="en-US" dirty="0"/>
              <a:t>D(0,2)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407706232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407706232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D(2,0)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1468672" cy="307777"/>
          </a:xfrm>
          <a:prstGeom prst="rect">
            <a:avLst/>
          </a:prstGeom>
          <a:noFill/>
        </p:spPr>
        <p:txBody>
          <a:bodyPr wrap="none" rtlCol="0">
            <a:spAutoFit/>
          </a:bodyPr>
          <a:lstStyle/>
          <a:p>
            <a:r>
              <a:rPr lang="en-US" dirty="0"/>
              <a:t>Distance matrix </a:t>
            </a:r>
          </a:p>
        </p:txBody>
      </p:sp>
    </p:spTree>
    <p:extLst>
      <p:ext uri="{BB962C8B-B14F-4D97-AF65-F5344CB8AC3E}">
        <p14:creationId xmlns:p14="http://schemas.microsoft.com/office/powerpoint/2010/main" val="4044429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9"/>
            <a:ext cx="8351227" cy="1325563"/>
          </a:xfrm>
        </p:spPr>
        <p:txBody>
          <a:bodyPr/>
          <a:lstStyle/>
          <a:p>
            <a:r>
              <a:rPr lang="en-US" dirty="0"/>
              <a:t>Distance to Affinity via Kernels</a:t>
            </a:r>
          </a:p>
        </p:txBody>
      </p:sp>
      <p:sp>
        <p:nvSpPr>
          <p:cNvPr id="6" name="TextBox 5"/>
          <p:cNvSpPr txBox="1"/>
          <p:nvPr/>
        </p:nvSpPr>
        <p:spPr>
          <a:xfrm>
            <a:off x="620889" y="6039556"/>
            <a:ext cx="5326395" cy="369332"/>
          </a:xfrm>
          <a:prstGeom prst="rect">
            <a:avLst/>
          </a:prstGeom>
          <a:noFill/>
        </p:spPr>
        <p:txBody>
          <a:bodyPr wrap="none" rtlCol="0">
            <a:spAutoFit/>
          </a:bodyPr>
          <a:lstStyle/>
          <a:p>
            <a:r>
              <a:rPr lang="en-US" dirty="0"/>
              <a:t>Affinities correlations in this hidden hypothetical space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666" y="1516416"/>
            <a:ext cx="6039556" cy="4350528"/>
          </a:xfrm>
          <a:prstGeom prst="rect">
            <a:avLst/>
          </a:prstGeom>
        </p:spPr>
      </p:pic>
      <p:sp>
        <p:nvSpPr>
          <p:cNvPr id="8" name="TextBox 7"/>
          <p:cNvSpPr txBox="1"/>
          <p:nvPr/>
        </p:nvSpPr>
        <p:spPr>
          <a:xfrm>
            <a:off x="6759222" y="2187222"/>
            <a:ext cx="1450412" cy="923330"/>
          </a:xfrm>
          <a:prstGeom prst="rect">
            <a:avLst/>
          </a:prstGeom>
          <a:noFill/>
        </p:spPr>
        <p:txBody>
          <a:bodyPr wrap="none" rtlCol="0">
            <a:spAutoFit/>
          </a:bodyPr>
          <a:lstStyle/>
          <a:p>
            <a:r>
              <a:rPr lang="en-US" dirty="0"/>
              <a:t>Real-valued</a:t>
            </a:r>
          </a:p>
          <a:p>
            <a:r>
              <a:rPr lang="en-US" dirty="0"/>
              <a:t>Non-negative</a:t>
            </a:r>
          </a:p>
          <a:p>
            <a:r>
              <a:rPr lang="en-US" dirty="0"/>
              <a:t>Symmetric</a:t>
            </a:r>
          </a:p>
        </p:txBody>
      </p:sp>
    </p:spTree>
    <p:extLst>
      <p:ext uri="{BB962C8B-B14F-4D97-AF65-F5344CB8AC3E}">
        <p14:creationId xmlns:p14="http://schemas.microsoft.com/office/powerpoint/2010/main" val="3694144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Affinities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721672" cy="307777"/>
          </a:xfrm>
          <a:prstGeom prst="rect">
            <a:avLst/>
          </a:prstGeom>
          <a:noFill/>
        </p:spPr>
        <p:txBody>
          <a:bodyPr wrap="none" rtlCol="0">
            <a:spAutoFit/>
          </a:bodyPr>
          <a:lstStyle/>
          <a:p>
            <a:r>
              <a:rPr lang="en-US" dirty="0"/>
              <a:t>W(0,1)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721672" cy="307777"/>
          </a:xfrm>
          <a:prstGeom prst="rect">
            <a:avLst/>
          </a:prstGeom>
          <a:noFill/>
        </p:spPr>
        <p:txBody>
          <a:bodyPr wrap="none" rtlCol="0">
            <a:spAutoFit/>
          </a:bodyPr>
          <a:lstStyle/>
          <a:p>
            <a:r>
              <a:rPr lang="en-US" dirty="0"/>
              <a:t>W(1,2)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721672" cy="307777"/>
          </a:xfrm>
          <a:prstGeom prst="rect">
            <a:avLst/>
          </a:prstGeom>
          <a:noFill/>
        </p:spPr>
        <p:txBody>
          <a:bodyPr wrap="none" rtlCol="0">
            <a:spAutoFit/>
          </a:bodyPr>
          <a:lstStyle/>
          <a:p>
            <a:r>
              <a:rPr lang="en-US" dirty="0"/>
              <a:t>W(0,2)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335710869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335710869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W(2,0)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2345514" cy="307777"/>
          </a:xfrm>
          <a:prstGeom prst="rect">
            <a:avLst/>
          </a:prstGeom>
          <a:noFill/>
        </p:spPr>
        <p:txBody>
          <a:bodyPr wrap="none" rtlCol="0">
            <a:spAutoFit/>
          </a:bodyPr>
          <a:lstStyle/>
          <a:p>
            <a:r>
              <a:rPr lang="en-US" dirty="0"/>
              <a:t>Affinity or Adjacency Matrix</a:t>
            </a:r>
          </a:p>
        </p:txBody>
      </p:sp>
    </p:spTree>
    <p:extLst>
      <p:ext uri="{BB962C8B-B14F-4D97-AF65-F5344CB8AC3E}">
        <p14:creationId xmlns:p14="http://schemas.microsoft.com/office/powerpoint/2010/main" val="1175209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666D-CC86-C74A-97DE-6ED4A06A44C1}"/>
              </a:ext>
            </a:extLst>
          </p:cNvPr>
          <p:cNvSpPr>
            <a:spLocks noGrp="1"/>
          </p:cNvSpPr>
          <p:nvPr>
            <p:ph type="title"/>
          </p:nvPr>
        </p:nvSpPr>
        <p:spPr>
          <a:xfrm>
            <a:off x="628650" y="365129"/>
            <a:ext cx="7886700" cy="1325563"/>
          </a:xfrm>
        </p:spPr>
        <p:txBody>
          <a:bodyPr/>
          <a:lstStyle/>
          <a:p>
            <a:pPr algn="ctr"/>
            <a:r>
              <a:rPr lang="en-US" dirty="0"/>
              <a:t>Nearest Neighbors Graph </a:t>
            </a:r>
          </a:p>
        </p:txBody>
      </p:sp>
      <p:pic>
        <p:nvPicPr>
          <p:cNvPr id="6" name="Content Placeholder 7">
            <a:extLst>
              <a:ext uri="{FF2B5EF4-FFF2-40B4-BE49-F238E27FC236}">
                <a16:creationId xmlns:a16="http://schemas.microsoft.com/office/drawing/2014/main" id="{CC8531CD-6D6D-4B44-A414-02CF3EA2757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662" y="1815384"/>
            <a:ext cx="4351338" cy="4351338"/>
          </a:xfrm>
          <a:prstGeom prst="rect">
            <a:avLst/>
          </a:prstGeom>
        </p:spPr>
      </p:pic>
      <p:sp>
        <p:nvSpPr>
          <p:cNvPr id="8" name="TextBox 7">
            <a:extLst>
              <a:ext uri="{FF2B5EF4-FFF2-40B4-BE49-F238E27FC236}">
                <a16:creationId xmlns:a16="http://schemas.microsoft.com/office/drawing/2014/main" id="{2E8A9740-73DA-3546-ACA1-4DBE27F7A174}"/>
              </a:ext>
            </a:extLst>
          </p:cNvPr>
          <p:cNvSpPr txBox="1"/>
          <p:nvPr/>
        </p:nvSpPr>
        <p:spPr>
          <a:xfrm>
            <a:off x="1922682" y="1690692"/>
            <a:ext cx="771365" cy="461665"/>
          </a:xfrm>
          <a:prstGeom prst="rect">
            <a:avLst/>
          </a:prstGeom>
          <a:noFill/>
        </p:spPr>
        <p:txBody>
          <a:bodyPr wrap="none" rtlCol="0">
            <a:spAutoFit/>
          </a:bodyPr>
          <a:lstStyle/>
          <a:p>
            <a:pPr algn="l"/>
            <a:r>
              <a:rPr lang="en-US" sz="2400" dirty="0">
                <a:latin typeface="Myriad Pro" panose="020B0503030403020204" pitchFamily="34" charset="0"/>
              </a:rPr>
              <a:t>Data</a:t>
            </a:r>
          </a:p>
        </p:txBody>
      </p:sp>
      <p:pic>
        <p:nvPicPr>
          <p:cNvPr id="9" name="Content Placeholder 7">
            <a:extLst>
              <a:ext uri="{FF2B5EF4-FFF2-40B4-BE49-F238E27FC236}">
                <a16:creationId xmlns:a16="http://schemas.microsoft.com/office/drawing/2014/main" id="{FD358C3A-1C36-3547-868D-EE5E063211D9}"/>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rcRect/>
          <a:stretch/>
        </p:blipFill>
        <p:spPr>
          <a:xfrm>
            <a:off x="4394391" y="1861104"/>
            <a:ext cx="4351338" cy="4351338"/>
          </a:xfrm>
        </p:spPr>
      </p:pic>
      <p:sp>
        <p:nvSpPr>
          <p:cNvPr id="10" name="TextBox 9">
            <a:extLst>
              <a:ext uri="{FF2B5EF4-FFF2-40B4-BE49-F238E27FC236}">
                <a16:creationId xmlns:a16="http://schemas.microsoft.com/office/drawing/2014/main" id="{E095B459-F0B1-DA41-A5A0-08321E0E54AD}"/>
              </a:ext>
            </a:extLst>
          </p:cNvPr>
          <p:cNvSpPr txBox="1"/>
          <p:nvPr/>
        </p:nvSpPr>
        <p:spPr>
          <a:xfrm>
            <a:off x="398271" y="4719918"/>
            <a:ext cx="726481" cy="400110"/>
          </a:xfrm>
          <a:prstGeom prst="rect">
            <a:avLst/>
          </a:prstGeom>
          <a:noFill/>
        </p:spPr>
        <p:txBody>
          <a:bodyPr wrap="none" rtlCol="0">
            <a:spAutoFit/>
          </a:bodyPr>
          <a:lstStyle/>
          <a:p>
            <a:pPr algn="r"/>
            <a:r>
              <a:rPr lang="en-US" sz="2000" dirty="0">
                <a:latin typeface="Myriad Pro" panose="020B0503030403020204" pitchFamily="34" charset="0"/>
              </a:rPr>
              <a:t>Edge</a:t>
            </a:r>
          </a:p>
        </p:txBody>
      </p:sp>
      <p:cxnSp>
        <p:nvCxnSpPr>
          <p:cNvPr id="11" name="Straight Arrow Connector 10">
            <a:extLst>
              <a:ext uri="{FF2B5EF4-FFF2-40B4-BE49-F238E27FC236}">
                <a16:creationId xmlns:a16="http://schemas.microsoft.com/office/drawing/2014/main" id="{067E1664-0AF1-7346-9035-0F610728D5A8}"/>
              </a:ext>
            </a:extLst>
          </p:cNvPr>
          <p:cNvCxnSpPr>
            <a:cxnSpLocks/>
          </p:cNvCxnSpPr>
          <p:nvPr/>
        </p:nvCxnSpPr>
        <p:spPr>
          <a:xfrm flipV="1">
            <a:off x="1016838" y="4444253"/>
            <a:ext cx="732864" cy="4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7A6A5B-AC57-1944-A90A-A8DD3DA3DF0B}"/>
              </a:ext>
            </a:extLst>
          </p:cNvPr>
          <p:cNvSpPr txBox="1"/>
          <p:nvPr/>
        </p:nvSpPr>
        <p:spPr>
          <a:xfrm>
            <a:off x="5338736" y="1607412"/>
            <a:ext cx="3239990" cy="461665"/>
          </a:xfrm>
          <a:prstGeom prst="rect">
            <a:avLst/>
          </a:prstGeom>
          <a:noFill/>
        </p:spPr>
        <p:txBody>
          <a:bodyPr wrap="none" rtlCol="0">
            <a:spAutoFit/>
          </a:bodyPr>
          <a:lstStyle/>
          <a:p>
            <a:pPr algn="l"/>
            <a:r>
              <a:rPr lang="en-US" sz="2400" dirty="0">
                <a:latin typeface="Myriad Pro" panose="020B0503030403020204" pitchFamily="34" charset="0"/>
              </a:rPr>
              <a:t>Nearest Neighbor Graph</a:t>
            </a:r>
          </a:p>
        </p:txBody>
      </p:sp>
    </p:spTree>
    <p:extLst>
      <p:ext uri="{BB962C8B-B14F-4D97-AF65-F5344CB8AC3E}">
        <p14:creationId xmlns:p14="http://schemas.microsoft.com/office/powerpoint/2010/main" val="2407361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Swiss Roll </a:t>
            </a:r>
          </a:p>
        </p:txBody>
      </p:sp>
      <p:sp>
        <p:nvSpPr>
          <p:cNvPr id="6" name="TextBox 5">
            <a:extLst>
              <a:ext uri="{FF2B5EF4-FFF2-40B4-BE49-F238E27FC236}">
                <a16:creationId xmlns:a16="http://schemas.microsoft.com/office/drawing/2014/main" id="{ED5B6B12-D0CD-CE41-A599-6D87A5B44DC9}"/>
              </a:ext>
            </a:extLst>
          </p:cNvPr>
          <p:cNvSpPr txBox="1"/>
          <p:nvPr/>
        </p:nvSpPr>
        <p:spPr>
          <a:xfrm>
            <a:off x="1091166" y="1884358"/>
            <a:ext cx="2209259" cy="430887"/>
          </a:xfrm>
          <a:prstGeom prst="rect">
            <a:avLst/>
          </a:prstGeom>
          <a:noFill/>
        </p:spPr>
        <p:txBody>
          <a:bodyPr wrap="none" rtlCol="0">
            <a:spAutoFit/>
          </a:bodyPr>
          <a:lstStyle/>
          <a:p>
            <a:r>
              <a:rPr lang="en-US" sz="2200" dirty="0"/>
              <a:t>Distance Matrix </a:t>
            </a:r>
          </a:p>
        </p:txBody>
      </p:sp>
      <p:pic>
        <p:nvPicPr>
          <p:cNvPr id="11" name="Picture 10">
            <a:extLst>
              <a:ext uri="{FF2B5EF4-FFF2-40B4-BE49-F238E27FC236}">
                <a16:creationId xmlns:a16="http://schemas.microsoft.com/office/drawing/2014/main" id="{22CCD1E9-4897-5D43-9773-E1EFF46D62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759" y="2227825"/>
            <a:ext cx="4481789" cy="3539464"/>
          </a:xfrm>
          <a:prstGeom prst="rect">
            <a:avLst/>
          </a:prstGeom>
        </p:spPr>
      </p:pic>
      <p:pic>
        <p:nvPicPr>
          <p:cNvPr id="14" name="Picture 13">
            <a:extLst>
              <a:ext uri="{FF2B5EF4-FFF2-40B4-BE49-F238E27FC236}">
                <a16:creationId xmlns:a16="http://schemas.microsoft.com/office/drawing/2014/main" id="{2B695ED5-DDC6-374F-A122-D853BA77ED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773" r="22347"/>
          <a:stretch/>
        </p:blipFill>
        <p:spPr>
          <a:xfrm>
            <a:off x="4821652" y="1776728"/>
            <a:ext cx="3699261" cy="4188500"/>
          </a:xfrm>
          <a:prstGeom prst="rect">
            <a:avLst/>
          </a:prstGeom>
        </p:spPr>
      </p:pic>
    </p:spTree>
    <p:extLst>
      <p:ext uri="{BB962C8B-B14F-4D97-AF65-F5344CB8AC3E}">
        <p14:creationId xmlns:p14="http://schemas.microsoft.com/office/powerpoint/2010/main" val="1241631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9"/>
            <a:ext cx="8456246" cy="1325563"/>
          </a:xfrm>
        </p:spPr>
        <p:txBody>
          <a:bodyPr>
            <a:noAutofit/>
          </a:bodyPr>
          <a:lstStyle/>
          <a:p>
            <a:pPr algn="ctr"/>
            <a:r>
              <a:rPr lang="en-US" sz="3800" dirty="0"/>
              <a:t>Kernel functions measure “similarity” or “affinity” on a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102919"/>
            <a:ext cx="9144000" cy="4389952"/>
          </a:xfrm>
          <a:prstGeom prst="rect">
            <a:avLst/>
          </a:prstGeom>
        </p:spPr>
      </p:pic>
    </p:spTree>
    <p:extLst>
      <p:ext uri="{BB962C8B-B14F-4D97-AF65-F5344CB8AC3E}">
        <p14:creationId xmlns:p14="http://schemas.microsoft.com/office/powerpoint/2010/main" val="4182107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Affinity is the inverse of distance + locality</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600200"/>
            <a:ext cx="9144000" cy="3642986"/>
          </a:xfrm>
          <a:prstGeom prst="rect">
            <a:avLst/>
          </a:prstGeom>
        </p:spPr>
      </p:pic>
      <p:pic>
        <p:nvPicPr>
          <p:cNvPr id="7" name="Picture 6">
            <a:extLst>
              <a:ext uri="{FF2B5EF4-FFF2-40B4-BE49-F238E27FC236}">
                <a16:creationId xmlns:a16="http://schemas.microsoft.com/office/drawing/2014/main" id="{0D4848F0-1C15-BE4B-89E2-4B08831A6D6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54275" y="5486399"/>
            <a:ext cx="1086111" cy="1371600"/>
          </a:xfrm>
          <a:prstGeom prst="rect">
            <a:avLst/>
          </a:prstGeom>
        </p:spPr>
      </p:pic>
      <p:pic>
        <p:nvPicPr>
          <p:cNvPr id="8" name="Picture 7">
            <a:extLst>
              <a:ext uri="{FF2B5EF4-FFF2-40B4-BE49-F238E27FC236}">
                <a16:creationId xmlns:a16="http://schemas.microsoft.com/office/drawing/2014/main" id="{8C85B5D4-68CE-FD40-9C0C-C2721AEFD80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475887" y="214414"/>
            <a:ext cx="1503989" cy="143072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8821AB-45CE-C54E-B6C1-9CA82CC453F9}"/>
                  </a:ext>
                </a:extLst>
              </p:cNvPr>
              <p:cNvSpPr txBox="1"/>
              <p:nvPr/>
            </p:nvSpPr>
            <p:spPr>
              <a:xfrm>
                <a:off x="910493" y="5750353"/>
                <a:ext cx="5512856" cy="8436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𝐴𝑓𝑓𝑖𝑛𝑖𝑡</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𝑦</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𝑠</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𝑒𝑥𝑝</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m:t>
                          </m:r>
                          <m:f>
                            <m:fPr>
                              <m:ctrlPr>
                                <a:rPr lang="en-US" sz="240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𝑑𝑖𝑠𝑡</m:t>
                              </m:r>
                              <m:sSup>
                                <m:sSupPr>
                                  <m:ctrlPr>
                                    <a:rPr lang="en-US" sz="2400" b="0" i="1" smtClean="0">
                                      <a:latin typeface="Cambria Math" panose="02040503050406030204" pitchFamily="18" charset="0"/>
                                      <a:cs typeface="Arial" panose="020B0604020202020204" pitchFamily="34" charset="0"/>
                                    </a:rPr>
                                  </m:ctrlPr>
                                </m:sSupPr>
                                <m:e>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𝑗</m:t>
                                          </m:r>
                                        </m:sub>
                                      </m:sSub>
                                    </m:e>
                                  </m:d>
                                </m:e>
                                <m:sup>
                                  <m:r>
                                    <a:rPr lang="en-US" sz="2400" b="0" i="1" smtClean="0">
                                      <a:latin typeface="Cambria Math" panose="02040503050406030204" pitchFamily="18" charset="0"/>
                                      <a:cs typeface="Arial" panose="020B0604020202020204" pitchFamily="34" charset="0"/>
                                    </a:rPr>
                                    <m:t>2</m:t>
                                  </m:r>
                                </m:sup>
                              </m:sSup>
                            </m:num>
                            <m:den>
                              <m:r>
                                <a:rPr lang="en-US" sz="2400" b="0" i="1" smtClean="0">
                                  <a:latin typeface="Cambria Math" panose="02040503050406030204" pitchFamily="18" charset="0"/>
                                  <a:cs typeface="Arial" panose="020B0604020202020204" pitchFamily="34" charset="0"/>
                                </a:rPr>
                                <m:t>2</m:t>
                              </m:r>
                              <m:sSup>
                                <m:sSupPr>
                                  <m:ctrlPr>
                                    <a:rPr lang="en-US"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n-US" sz="2400" b="0" i="1" smtClean="0">
                                      <a:latin typeface="Cambria Math" panose="02040503050406030204" pitchFamily="18" charset="0"/>
                                      <a:cs typeface="Arial" panose="020B0604020202020204" pitchFamily="34" charset="0"/>
                                    </a:rPr>
                                    <m:t>2</m:t>
                                  </m:r>
                                </m:sup>
                              </m:sSup>
                            </m:den>
                          </m:f>
                        </m:e>
                      </m:d>
                    </m:oMath>
                  </m:oMathPara>
                </a14:m>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58821AB-45CE-C54E-B6C1-9CA82CC453F9}"/>
                  </a:ext>
                </a:extLst>
              </p:cNvPr>
              <p:cNvSpPr txBox="1">
                <a:spLocks noRot="1" noChangeAspect="1" noMove="1" noResize="1" noEditPoints="1" noAdjustHandles="1" noChangeArrowheads="1" noChangeShapeType="1" noTextEdit="1"/>
              </p:cNvSpPr>
              <p:nvPr/>
            </p:nvSpPr>
            <p:spPr>
              <a:xfrm>
                <a:off x="910493" y="5750353"/>
                <a:ext cx="5512856" cy="843693"/>
              </a:xfrm>
              <a:prstGeom prst="rect">
                <a:avLst/>
              </a:prstGeom>
              <a:blipFill>
                <a:blip r:embed="rId6"/>
                <a:stretch>
                  <a:fillRect l="-1613" b="-11940"/>
                </a:stretch>
              </a:blipFill>
            </p:spPr>
            <p:txBody>
              <a:bodyPr/>
              <a:lstStyle/>
              <a:p>
                <a:r>
                  <a:rPr lang="en-US">
                    <a:noFill/>
                  </a:rPr>
                  <a:t> </a:t>
                </a:r>
              </a:p>
            </p:txBody>
          </p:sp>
        </mc:Fallback>
      </mc:AlternateContent>
    </p:spTree>
    <p:extLst>
      <p:ext uri="{BB962C8B-B14F-4D97-AF65-F5344CB8AC3E}">
        <p14:creationId xmlns:p14="http://schemas.microsoft.com/office/powerpoint/2010/main" val="1416602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1026" name="Picture 2">
            <a:extLst>
              <a:ext uri="{FF2B5EF4-FFF2-40B4-BE49-F238E27FC236}">
                <a16:creationId xmlns:a16="http://schemas.microsoft.com/office/drawing/2014/main" id="{1393C693-4FCE-2A4A-846D-72BA4E04EA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37485" y="1932064"/>
            <a:ext cx="3562282" cy="3562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8768CC-0A4A-EF40-9C3C-483718E74627}"/>
              </a:ext>
            </a:extLst>
          </p:cNvPr>
          <p:cNvSpPr txBox="1"/>
          <p:nvPr/>
        </p:nvSpPr>
        <p:spPr>
          <a:xfrm>
            <a:off x="4693920" y="2479040"/>
            <a:ext cx="4322017" cy="1169551"/>
          </a:xfrm>
          <a:prstGeom prst="rect">
            <a:avLst/>
          </a:prstGeom>
          <a:noFill/>
        </p:spPr>
        <p:txBody>
          <a:bodyPr wrap="none" rtlCol="0">
            <a:spAutoFit/>
          </a:bodyPr>
          <a:lstStyle/>
          <a:p>
            <a:r>
              <a:rPr lang="en-US" dirty="0"/>
              <a:t>Graphs can be easy to cluster---look for a minimal</a:t>
            </a:r>
          </a:p>
          <a:p>
            <a:r>
              <a:rPr lang="en-US" dirty="0"/>
              <a:t>way of “cutting edges” to form groups</a:t>
            </a:r>
          </a:p>
          <a:p>
            <a:endParaRPr lang="en-US" dirty="0"/>
          </a:p>
          <a:p>
            <a:r>
              <a:rPr lang="en-US" dirty="0"/>
              <a:t>Graphs avoid needing to operate in high dimensions</a:t>
            </a:r>
          </a:p>
          <a:p>
            <a:r>
              <a:rPr lang="en-US" dirty="0"/>
              <a:t>they can just be represented as list of edges</a:t>
            </a:r>
          </a:p>
        </p:txBody>
      </p:sp>
    </p:spTree>
    <p:extLst>
      <p:ext uri="{BB962C8B-B14F-4D97-AF65-F5344CB8AC3E}">
        <p14:creationId xmlns:p14="http://schemas.microsoft.com/office/powerpoint/2010/main" val="2526134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5" name="Content Placeholder 7">
            <a:extLst>
              <a:ext uri="{FF2B5EF4-FFF2-40B4-BE49-F238E27FC236}">
                <a16:creationId xmlns:a16="http://schemas.microsoft.com/office/drawing/2014/main" id="{F113D594-A92C-DF43-B16B-3CE2BD96812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98914" y="1649135"/>
            <a:ext cx="4351338" cy="4351338"/>
          </a:xfrm>
          <a:prstGeom prst="rect">
            <a:avLst/>
          </a:prstGeom>
        </p:spPr>
      </p:pic>
      <p:sp>
        <p:nvSpPr>
          <p:cNvPr id="16" name="TextBox 15">
            <a:extLst>
              <a:ext uri="{FF2B5EF4-FFF2-40B4-BE49-F238E27FC236}">
                <a16:creationId xmlns:a16="http://schemas.microsoft.com/office/drawing/2014/main" id="{07B374D7-9CB2-114E-8675-B735AE7B23D4}"/>
              </a:ext>
            </a:extLst>
          </p:cNvPr>
          <p:cNvSpPr txBox="1"/>
          <p:nvPr/>
        </p:nvSpPr>
        <p:spPr>
          <a:xfrm>
            <a:off x="5405120" y="2123440"/>
            <a:ext cx="2848857" cy="1169551"/>
          </a:xfrm>
          <a:prstGeom prst="rect">
            <a:avLst/>
          </a:prstGeom>
          <a:noFill/>
        </p:spPr>
        <p:txBody>
          <a:bodyPr wrap="none" rtlCol="0">
            <a:spAutoFit/>
          </a:bodyPr>
          <a:lstStyle/>
          <a:p>
            <a:r>
              <a:rPr lang="en-US" dirty="0"/>
              <a:t>Paths through data graphs can </a:t>
            </a:r>
          </a:p>
          <a:p>
            <a:r>
              <a:rPr lang="en-US" dirty="0"/>
              <a:t>represent progression trajectories</a:t>
            </a:r>
          </a:p>
          <a:p>
            <a:endParaRPr lang="en-US" dirty="0"/>
          </a:p>
          <a:p>
            <a:endParaRPr lang="en-US" dirty="0"/>
          </a:p>
          <a:p>
            <a:endParaRPr lang="en-US" dirty="0"/>
          </a:p>
        </p:txBody>
      </p:sp>
      <p:sp>
        <p:nvSpPr>
          <p:cNvPr id="4" name="Freeform 3">
            <a:extLst>
              <a:ext uri="{FF2B5EF4-FFF2-40B4-BE49-F238E27FC236}">
                <a16:creationId xmlns:a16="http://schemas.microsoft.com/office/drawing/2014/main" id="{5F85470D-864F-B94B-B12A-094B739D9F0D}"/>
              </a:ext>
            </a:extLst>
          </p:cNvPr>
          <p:cNvSpPr/>
          <p:nvPr/>
        </p:nvSpPr>
        <p:spPr>
          <a:xfrm>
            <a:off x="2276123" y="2864581"/>
            <a:ext cx="1728486" cy="1780765"/>
          </a:xfrm>
          <a:custGeom>
            <a:avLst/>
            <a:gdLst>
              <a:gd name="connsiteX0" fmla="*/ 742206 w 1728486"/>
              <a:gd name="connsiteY0" fmla="*/ 0 h 1780765"/>
              <a:gd name="connsiteX1" fmla="*/ 1381477 w 1728486"/>
              <a:gd name="connsiteY1" fmla="*/ 331773 h 1780765"/>
              <a:gd name="connsiteX2" fmla="*/ 1713250 w 1728486"/>
              <a:gd name="connsiteY2" fmla="*/ 882031 h 1780765"/>
              <a:gd name="connsiteX3" fmla="*/ 1632330 w 1728486"/>
              <a:gd name="connsiteY3" fmla="*/ 1577946 h 1780765"/>
              <a:gd name="connsiteX4" fmla="*/ 1276281 w 1728486"/>
              <a:gd name="connsiteY4" fmla="*/ 1764063 h 1780765"/>
              <a:gd name="connsiteX5" fmla="*/ 831219 w 1728486"/>
              <a:gd name="connsiteY5" fmla="*/ 1739787 h 1780765"/>
              <a:gd name="connsiteX6" fmla="*/ 313328 w 1728486"/>
              <a:gd name="connsiteY6" fmla="*/ 1480842 h 1780765"/>
              <a:gd name="connsiteX7" fmla="*/ 30107 w 1728486"/>
              <a:gd name="connsiteY7" fmla="*/ 979136 h 1780765"/>
              <a:gd name="connsiteX8" fmla="*/ 86751 w 1728486"/>
              <a:gd name="connsiteY8" fmla="*/ 550258 h 1780765"/>
              <a:gd name="connsiteX9" fmla="*/ 726022 w 1728486"/>
              <a:gd name="connsiteY9" fmla="*/ 404601 h 1780765"/>
              <a:gd name="connsiteX10" fmla="*/ 1138716 w 1728486"/>
              <a:gd name="connsiteY10" fmla="*/ 712099 h 1780765"/>
              <a:gd name="connsiteX11" fmla="*/ 1219636 w 1728486"/>
              <a:gd name="connsiteY11" fmla="*/ 1035780 h 1780765"/>
              <a:gd name="connsiteX12" fmla="*/ 1154900 w 1728486"/>
              <a:gd name="connsiteY12" fmla="*/ 1238081 h 1780765"/>
              <a:gd name="connsiteX13" fmla="*/ 976875 w 1728486"/>
              <a:gd name="connsiteY13" fmla="*/ 1335185 h 1780765"/>
              <a:gd name="connsiteX14" fmla="*/ 750298 w 1728486"/>
              <a:gd name="connsiteY14" fmla="*/ 1294725 h 1780765"/>
              <a:gd name="connsiteX15" fmla="*/ 539905 w 1728486"/>
              <a:gd name="connsiteY15" fmla="*/ 1140977 h 178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8486" h="1780765">
                <a:moveTo>
                  <a:pt x="742206" y="0"/>
                </a:moveTo>
                <a:cubicBezTo>
                  <a:pt x="980921" y="92384"/>
                  <a:pt x="1219636" y="184768"/>
                  <a:pt x="1381477" y="331773"/>
                </a:cubicBezTo>
                <a:cubicBezTo>
                  <a:pt x="1543318" y="478778"/>
                  <a:pt x="1671441" y="674336"/>
                  <a:pt x="1713250" y="882031"/>
                </a:cubicBezTo>
                <a:cubicBezTo>
                  <a:pt x="1755059" y="1089727"/>
                  <a:pt x="1705158" y="1430941"/>
                  <a:pt x="1632330" y="1577946"/>
                </a:cubicBezTo>
                <a:cubicBezTo>
                  <a:pt x="1559502" y="1724951"/>
                  <a:pt x="1409799" y="1737090"/>
                  <a:pt x="1276281" y="1764063"/>
                </a:cubicBezTo>
                <a:cubicBezTo>
                  <a:pt x="1142763" y="1791036"/>
                  <a:pt x="991711" y="1786990"/>
                  <a:pt x="831219" y="1739787"/>
                </a:cubicBezTo>
                <a:cubicBezTo>
                  <a:pt x="670727" y="1692584"/>
                  <a:pt x="446847" y="1607617"/>
                  <a:pt x="313328" y="1480842"/>
                </a:cubicBezTo>
                <a:cubicBezTo>
                  <a:pt x="179809" y="1354067"/>
                  <a:pt x="67870" y="1134233"/>
                  <a:pt x="30107" y="979136"/>
                </a:cubicBezTo>
                <a:cubicBezTo>
                  <a:pt x="-7656" y="824039"/>
                  <a:pt x="-29235" y="646014"/>
                  <a:pt x="86751" y="550258"/>
                </a:cubicBezTo>
                <a:cubicBezTo>
                  <a:pt x="202737" y="454502"/>
                  <a:pt x="550695" y="377628"/>
                  <a:pt x="726022" y="404601"/>
                </a:cubicBezTo>
                <a:cubicBezTo>
                  <a:pt x="901349" y="431574"/>
                  <a:pt x="1056447" y="606903"/>
                  <a:pt x="1138716" y="712099"/>
                </a:cubicBezTo>
                <a:cubicBezTo>
                  <a:pt x="1220985" y="817295"/>
                  <a:pt x="1216939" y="948116"/>
                  <a:pt x="1219636" y="1035780"/>
                </a:cubicBezTo>
                <a:cubicBezTo>
                  <a:pt x="1222333" y="1123444"/>
                  <a:pt x="1195360" y="1188180"/>
                  <a:pt x="1154900" y="1238081"/>
                </a:cubicBezTo>
                <a:cubicBezTo>
                  <a:pt x="1114440" y="1287982"/>
                  <a:pt x="1044308" y="1325744"/>
                  <a:pt x="976875" y="1335185"/>
                </a:cubicBezTo>
                <a:cubicBezTo>
                  <a:pt x="909442" y="1344626"/>
                  <a:pt x="823126" y="1327093"/>
                  <a:pt x="750298" y="1294725"/>
                </a:cubicBezTo>
                <a:cubicBezTo>
                  <a:pt x="677470" y="1262357"/>
                  <a:pt x="583062" y="1178740"/>
                  <a:pt x="539905" y="114097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 name="Triangle 5">
            <a:extLst>
              <a:ext uri="{FF2B5EF4-FFF2-40B4-BE49-F238E27FC236}">
                <a16:creationId xmlns:a16="http://schemas.microsoft.com/office/drawing/2014/main" id="{6B0F0F9C-4379-DB4B-A2E2-71B32AD83235}"/>
              </a:ext>
            </a:extLst>
          </p:cNvPr>
          <p:cNvSpPr/>
          <p:nvPr/>
        </p:nvSpPr>
        <p:spPr>
          <a:xfrm rot="18783475">
            <a:off x="2710832" y="3908453"/>
            <a:ext cx="218485" cy="16993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804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much more to come!!</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53566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2253</TotalTime>
  <Words>5222</Words>
  <Application>Microsoft Macintosh PowerPoint</Application>
  <PresentationFormat>On-screen Show (4:3)</PresentationFormat>
  <Paragraphs>1005</Paragraphs>
  <Slides>98</Slides>
  <Notes>98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98</vt:i4>
      </vt:variant>
    </vt:vector>
  </HeadingPairs>
  <TitlesOfParts>
    <vt:vector size="102" baseType="lpstr">
      <vt:lpstr>Arial</vt:lpstr>
      <vt:lpstr>Cambria Math</vt:lpstr>
      <vt:lpstr>Myriad Pro</vt:lpstr>
      <vt:lpstr>Burkhardt_Simple</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Data Matrices and Representations</vt:lpstr>
      <vt:lpstr>Single Cell Data</vt:lpstr>
      <vt:lpstr>PowerPoint Presentation</vt:lpstr>
      <vt:lpstr>Our Data is a High-dimensional Matrix</vt:lpstr>
      <vt:lpstr>Spatial Representation of Data</vt:lpstr>
      <vt:lpstr>Spatial Representation of Data</vt:lpstr>
      <vt:lpstr>Spatial Representation of Data</vt:lpstr>
      <vt:lpstr>Features are dimensions</vt:lpstr>
      <vt:lpstr>Euclidean Distance between observations</vt:lpstr>
      <vt:lpstr>How far away is each point from a_0?</vt:lpstr>
      <vt:lpstr>How far away is each point from a_0?</vt:lpstr>
      <vt:lpstr>Manhattan  Distance</vt:lpstr>
      <vt:lpstr>How far away is each point from a_0?</vt:lpstr>
      <vt:lpstr>Distances</vt:lpstr>
      <vt:lpstr>Triangle Inequality </vt:lpstr>
      <vt:lpstr>Representing Data as a Graph</vt:lpstr>
      <vt:lpstr>Fully connected Graph </vt:lpstr>
      <vt:lpstr>Distance to Affinity via Kernels</vt:lpstr>
      <vt:lpstr>Affinities</vt:lpstr>
      <vt:lpstr>Nearest Neighbors Graph </vt:lpstr>
      <vt:lpstr>Swiss Roll </vt:lpstr>
      <vt:lpstr>Kernel functions measure “similarity” or “affinity” on a graph</vt:lpstr>
      <vt:lpstr>Affinity is the inverse of distance + locality</vt:lpstr>
      <vt:lpstr>Why Represent Data as a Graph? </vt:lpstr>
      <vt:lpstr>Why Represent Data as a Graph? </vt:lpstr>
      <vt:lpstr>And much more to come!!</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82</cp:revision>
  <dcterms:modified xsi:type="dcterms:W3CDTF">2021-01-18T01:17:17Z</dcterms:modified>
</cp:coreProperties>
</file>